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7D2E5BE-A8CD-4907-B546-7F73B7159E8C}"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A5885-C241-4C49-A428-C61CB8EBC43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247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7D2E5BE-A8CD-4907-B546-7F73B7159E8C}"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A5885-C241-4C49-A428-C61CB8EBC431}" type="slidenum">
              <a:rPr lang="en-US" smtClean="0"/>
              <a:t>‹#›</a:t>
            </a:fld>
            <a:endParaRPr lang="en-US"/>
          </a:p>
        </p:txBody>
      </p:sp>
    </p:spTree>
    <p:extLst>
      <p:ext uri="{BB962C8B-B14F-4D97-AF65-F5344CB8AC3E}">
        <p14:creationId xmlns:p14="http://schemas.microsoft.com/office/powerpoint/2010/main" val="344534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7D2E5BE-A8CD-4907-B546-7F73B7159E8C}"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A5885-C241-4C49-A428-C61CB8EBC431}" type="slidenum">
              <a:rPr lang="en-US" smtClean="0"/>
              <a:t>‹#›</a:t>
            </a:fld>
            <a:endParaRPr lang="en-US"/>
          </a:p>
        </p:txBody>
      </p:sp>
    </p:spTree>
    <p:extLst>
      <p:ext uri="{BB962C8B-B14F-4D97-AF65-F5344CB8AC3E}">
        <p14:creationId xmlns:p14="http://schemas.microsoft.com/office/powerpoint/2010/main" val="1541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7D2E5BE-A8CD-4907-B546-7F73B7159E8C}"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A5885-C241-4C49-A428-C61CB8EBC431}" type="slidenum">
              <a:rPr lang="en-US" smtClean="0"/>
              <a:t>‹#›</a:t>
            </a:fld>
            <a:endParaRPr lang="en-US"/>
          </a:p>
        </p:txBody>
      </p:sp>
    </p:spTree>
    <p:extLst>
      <p:ext uri="{BB962C8B-B14F-4D97-AF65-F5344CB8AC3E}">
        <p14:creationId xmlns:p14="http://schemas.microsoft.com/office/powerpoint/2010/main" val="43374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67D2E5BE-A8CD-4907-B546-7F73B7159E8C}"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A5885-C241-4C49-A428-C61CB8EBC43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418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7D2E5BE-A8CD-4907-B546-7F73B7159E8C}"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A5885-C241-4C49-A428-C61CB8EBC431}" type="slidenum">
              <a:rPr lang="en-US" smtClean="0"/>
              <a:t>‹#›</a:t>
            </a:fld>
            <a:endParaRPr lang="en-US"/>
          </a:p>
        </p:txBody>
      </p:sp>
    </p:spTree>
    <p:extLst>
      <p:ext uri="{BB962C8B-B14F-4D97-AF65-F5344CB8AC3E}">
        <p14:creationId xmlns:p14="http://schemas.microsoft.com/office/powerpoint/2010/main" val="9419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7D2E5BE-A8CD-4907-B546-7F73B7159E8C}" type="datetimeFigureOut">
              <a:rPr lang="en-US" smtClean="0"/>
              <a:t>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4A5885-C241-4C49-A428-C61CB8EBC431}" type="slidenum">
              <a:rPr lang="en-US" smtClean="0"/>
              <a:t>‹#›</a:t>
            </a:fld>
            <a:endParaRPr lang="en-US"/>
          </a:p>
        </p:txBody>
      </p:sp>
    </p:spTree>
    <p:extLst>
      <p:ext uri="{BB962C8B-B14F-4D97-AF65-F5344CB8AC3E}">
        <p14:creationId xmlns:p14="http://schemas.microsoft.com/office/powerpoint/2010/main" val="279182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7D2E5BE-A8CD-4907-B546-7F73B7159E8C}" type="datetimeFigureOut">
              <a:rPr lang="en-US" smtClean="0"/>
              <a:t>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4A5885-C241-4C49-A428-C61CB8EBC431}" type="slidenum">
              <a:rPr lang="en-US" smtClean="0"/>
              <a:t>‹#›</a:t>
            </a:fld>
            <a:endParaRPr lang="en-US"/>
          </a:p>
        </p:txBody>
      </p:sp>
    </p:spTree>
    <p:extLst>
      <p:ext uri="{BB962C8B-B14F-4D97-AF65-F5344CB8AC3E}">
        <p14:creationId xmlns:p14="http://schemas.microsoft.com/office/powerpoint/2010/main" val="280027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7D2E5BE-A8CD-4907-B546-7F73B7159E8C}" type="datetimeFigureOut">
              <a:rPr lang="en-US" smtClean="0"/>
              <a:t>2/6/2021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24A5885-C241-4C49-A428-C61CB8EBC431}" type="slidenum">
              <a:rPr lang="en-US" smtClean="0"/>
              <a:t>‹#›</a:t>
            </a:fld>
            <a:endParaRPr lang="en-US"/>
          </a:p>
        </p:txBody>
      </p:sp>
    </p:spTree>
    <p:extLst>
      <p:ext uri="{BB962C8B-B14F-4D97-AF65-F5344CB8AC3E}">
        <p14:creationId xmlns:p14="http://schemas.microsoft.com/office/powerpoint/2010/main" val="274732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7D2E5BE-A8CD-4907-B546-7F73B7159E8C}" type="datetimeFigureOut">
              <a:rPr lang="en-US" smtClean="0"/>
              <a:t>2/6/2021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24A5885-C241-4C49-A428-C61CB8EBC431}" type="slidenum">
              <a:rPr lang="en-US" smtClean="0"/>
              <a:t>‹#›</a:t>
            </a:fld>
            <a:endParaRPr lang="en-US"/>
          </a:p>
        </p:txBody>
      </p:sp>
    </p:spTree>
    <p:extLst>
      <p:ext uri="{BB962C8B-B14F-4D97-AF65-F5344CB8AC3E}">
        <p14:creationId xmlns:p14="http://schemas.microsoft.com/office/powerpoint/2010/main" val="104705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67D2E5BE-A8CD-4907-B546-7F73B7159E8C}"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A5885-C241-4C49-A428-C61CB8EBC431}" type="slidenum">
              <a:rPr lang="en-US" smtClean="0"/>
              <a:t>‹#›</a:t>
            </a:fld>
            <a:endParaRPr lang="en-US"/>
          </a:p>
        </p:txBody>
      </p:sp>
    </p:spTree>
    <p:extLst>
      <p:ext uri="{BB962C8B-B14F-4D97-AF65-F5344CB8AC3E}">
        <p14:creationId xmlns:p14="http://schemas.microsoft.com/office/powerpoint/2010/main" val="2853113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7D2E5BE-A8CD-4907-B546-7F73B7159E8C}" type="datetimeFigureOut">
              <a:rPr lang="en-US" smtClean="0"/>
              <a:t>2/6/2021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24A5885-C241-4C49-A428-C61CB8EBC43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182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chor="b">
            <a:normAutofit/>
          </a:bodyPr>
          <a:lstStyle/>
          <a:p>
            <a:pPr algn="r" rtl="1"/>
            <a:r>
              <a:rPr lang="ar-IQ" sz="4400" b="1" dirty="0" smtClean="0">
                <a:solidFill>
                  <a:srgbClr val="FF0000"/>
                </a:solidFill>
              </a:rPr>
              <a:t>الخوارزميات وخرائط سير العمليات</a:t>
            </a:r>
            <a:br>
              <a:rPr lang="ar-IQ" sz="4400" b="1" dirty="0" smtClean="0">
                <a:solidFill>
                  <a:srgbClr val="FF0000"/>
                </a:solidFill>
              </a:rPr>
            </a:br>
            <a:r>
              <a:rPr lang="en-US" sz="4400" b="1" dirty="0">
                <a:solidFill>
                  <a:srgbClr val="FF0000"/>
                </a:solidFill>
              </a:rPr>
              <a:t/>
            </a:r>
            <a:br>
              <a:rPr lang="en-US" sz="4400" b="1" dirty="0">
                <a:solidFill>
                  <a:srgbClr val="FF0000"/>
                </a:solidFill>
              </a:rPr>
            </a:br>
            <a:endParaRPr lang="en-US" sz="4800" b="1" dirty="0">
              <a:solidFill>
                <a:srgbClr val="FF0000"/>
              </a:solidFill>
            </a:endParaRPr>
          </a:p>
        </p:txBody>
      </p:sp>
      <p:sp>
        <p:nvSpPr>
          <p:cNvPr id="3" name="عنوان فرعي 2"/>
          <p:cNvSpPr>
            <a:spLocks noGrp="1"/>
          </p:cNvSpPr>
          <p:nvPr>
            <p:ph type="subTitle" idx="1"/>
          </p:nvPr>
        </p:nvSpPr>
        <p:spPr/>
        <p:txBody>
          <a:bodyPr>
            <a:normAutofit/>
          </a:bodyPr>
          <a:lstStyle/>
          <a:p>
            <a:r>
              <a:rPr lang="en-US" sz="2800" b="1" dirty="0">
                <a:solidFill>
                  <a:srgbClr val="0070C0"/>
                </a:solidFill>
              </a:rPr>
              <a:t>Algorithms And Flowcharts</a:t>
            </a:r>
            <a:endParaRPr lang="en-US" sz="2800" b="1" dirty="0">
              <a:solidFill>
                <a:srgbClr val="0070C0"/>
              </a:solidFill>
            </a:endParaRPr>
          </a:p>
        </p:txBody>
      </p:sp>
    </p:spTree>
    <p:extLst>
      <p:ext uri="{BB962C8B-B14F-4D97-AF65-F5344CB8AC3E}">
        <p14:creationId xmlns:p14="http://schemas.microsoft.com/office/powerpoint/2010/main" val="336595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4000" dirty="0" smtClean="0">
                <a:solidFill>
                  <a:srgbClr val="FF0000"/>
                </a:solidFill>
              </a:rPr>
              <a:t>خرائط الدوران البسيط </a:t>
            </a:r>
            <a:r>
              <a:rPr lang="en-US" sz="4000" dirty="0" smtClean="0">
                <a:solidFill>
                  <a:srgbClr val="FF0000"/>
                </a:solidFill>
              </a:rPr>
              <a:t>  Simple Loop Flowcharts</a:t>
            </a:r>
            <a:endParaRPr lang="en-US" sz="4000" dirty="0">
              <a:solidFill>
                <a:srgbClr val="FF0000"/>
              </a:solidFill>
            </a:endParaRPr>
          </a:p>
        </p:txBody>
      </p:sp>
      <p:sp>
        <p:nvSpPr>
          <p:cNvPr id="3" name="عنصر نائب للمحتوى 2"/>
          <p:cNvSpPr>
            <a:spLocks noGrp="1"/>
          </p:cNvSpPr>
          <p:nvPr>
            <p:ph idx="1"/>
          </p:nvPr>
        </p:nvSpPr>
        <p:spPr>
          <a:xfrm>
            <a:off x="600364" y="1737360"/>
            <a:ext cx="10991272" cy="4023360"/>
          </a:xfrm>
        </p:spPr>
        <p:txBody>
          <a:bodyPr/>
          <a:lstStyle/>
          <a:p>
            <a:pPr algn="r"/>
            <a:r>
              <a:rPr lang="ar-IQ" sz="2400" dirty="0"/>
              <a:t>وهذه الخرائط نحتاج لها لإعادة عملية أو مجموعة من العمليات في البرنامج عدداً محدوداً, أو غير محدود من المرات , ويكون الشكل العام لمثل هذه الخرائط كما يلي</a:t>
            </a:r>
            <a:r>
              <a:rPr lang="ar-IQ" sz="2400" dirty="0" smtClean="0"/>
              <a:t>:</a:t>
            </a:r>
            <a:endParaRPr lang="en-US" sz="2400" dirty="0" smtClean="0"/>
          </a:p>
          <a:p>
            <a:pPr algn="r"/>
            <a:r>
              <a:rPr lang="ar-IQ" sz="2400" dirty="0" smtClean="0"/>
              <a:t> </a:t>
            </a:r>
            <a:endParaRPr lang="en-US" sz="2400" dirty="0"/>
          </a:p>
          <a:p>
            <a:endParaRPr lang="en-US" dirty="0"/>
          </a:p>
        </p:txBody>
      </p:sp>
      <p:grpSp>
        <p:nvGrpSpPr>
          <p:cNvPr id="4" name="مجموعة 3"/>
          <p:cNvGrpSpPr>
            <a:grpSpLocks/>
          </p:cNvGrpSpPr>
          <p:nvPr/>
        </p:nvGrpSpPr>
        <p:grpSpPr bwMode="auto">
          <a:xfrm>
            <a:off x="2346037" y="2648064"/>
            <a:ext cx="7305963" cy="3688081"/>
            <a:chOff x="1494" y="5738"/>
            <a:chExt cx="8948" cy="4176"/>
          </a:xfrm>
        </p:grpSpPr>
        <p:grpSp>
          <p:nvGrpSpPr>
            <p:cNvPr id="5" name="Group 101"/>
            <p:cNvGrpSpPr>
              <a:grpSpLocks/>
            </p:cNvGrpSpPr>
            <p:nvPr/>
          </p:nvGrpSpPr>
          <p:grpSpPr bwMode="auto">
            <a:xfrm>
              <a:off x="8134" y="5738"/>
              <a:ext cx="2308" cy="4176"/>
              <a:chOff x="8134" y="5738"/>
              <a:chExt cx="2308" cy="4176"/>
            </a:xfrm>
          </p:grpSpPr>
          <p:sp>
            <p:nvSpPr>
              <p:cNvPr id="23" name="Rectangle 102"/>
              <p:cNvSpPr>
                <a:spLocks noChangeArrowheads="1"/>
              </p:cNvSpPr>
              <p:nvPr/>
            </p:nvSpPr>
            <p:spPr bwMode="auto">
              <a:xfrm>
                <a:off x="8874" y="6543"/>
                <a:ext cx="1440" cy="6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24" name="AutoShape 103"/>
              <p:cNvSpPr>
                <a:spLocks noChangeArrowheads="1"/>
              </p:cNvSpPr>
              <p:nvPr/>
            </p:nvSpPr>
            <p:spPr bwMode="auto">
              <a:xfrm>
                <a:off x="8714" y="7974"/>
                <a:ext cx="1728" cy="1288"/>
              </a:xfrm>
              <a:prstGeom prst="diamond">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25" name="Text Box 104"/>
              <p:cNvSpPr txBox="1">
                <a:spLocks noChangeArrowheads="1"/>
              </p:cNvSpPr>
              <p:nvPr/>
            </p:nvSpPr>
            <p:spPr bwMode="auto">
              <a:xfrm>
                <a:off x="8934" y="8374"/>
                <a:ext cx="1296"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0">
                  <a:spcBef>
                    <a:spcPts val="0"/>
                  </a:spcBef>
                  <a:spcAft>
                    <a:spcPts val="0"/>
                  </a:spcAft>
                </a:pPr>
                <a:r>
                  <a:rPr lang="en-US" sz="1000" b="1">
                    <a:effectLst/>
                    <a:latin typeface="Times New Roman" panose="02020603050405020304" pitchFamily="18" charset="0"/>
                    <a:ea typeface="Times New Roman" panose="02020603050405020304" pitchFamily="18" charset="0"/>
                  </a:rPr>
                  <a:t>Condition ?</a:t>
                </a:r>
                <a:endParaRPr lang="en-US" sz="1200">
                  <a:effectLst/>
                  <a:latin typeface="Times New Roman" panose="02020603050405020304" pitchFamily="18" charset="0"/>
                  <a:ea typeface="Times New Roman" panose="02020603050405020304" pitchFamily="18" charset="0"/>
                </a:endParaRPr>
              </a:p>
            </p:txBody>
          </p:sp>
          <p:cxnSp>
            <p:nvCxnSpPr>
              <p:cNvPr id="26" name="Line 105"/>
              <p:cNvCxnSpPr>
                <a:cxnSpLocks noChangeShapeType="1"/>
              </p:cNvCxnSpPr>
              <p:nvPr/>
            </p:nvCxnSpPr>
            <p:spPr bwMode="auto">
              <a:xfrm>
                <a:off x="8134" y="8614"/>
                <a:ext cx="576" cy="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cxnSp>
          <p:cxnSp>
            <p:nvCxnSpPr>
              <p:cNvPr id="27" name="Line 106"/>
              <p:cNvCxnSpPr>
                <a:cxnSpLocks noChangeShapeType="1"/>
              </p:cNvCxnSpPr>
              <p:nvPr/>
            </p:nvCxnSpPr>
            <p:spPr bwMode="auto">
              <a:xfrm>
                <a:off x="8154" y="6074"/>
                <a:ext cx="141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Line 107"/>
              <p:cNvCxnSpPr>
                <a:cxnSpLocks noChangeShapeType="1"/>
              </p:cNvCxnSpPr>
              <p:nvPr/>
            </p:nvCxnSpPr>
            <p:spPr bwMode="auto">
              <a:xfrm>
                <a:off x="9594" y="5738"/>
                <a:ext cx="0" cy="8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9" name="Line 108"/>
              <p:cNvCxnSpPr>
                <a:cxnSpLocks noChangeShapeType="1"/>
              </p:cNvCxnSpPr>
              <p:nvPr/>
            </p:nvCxnSpPr>
            <p:spPr bwMode="auto">
              <a:xfrm>
                <a:off x="8154" y="6051"/>
                <a:ext cx="0" cy="2563"/>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cxnSp>
          <p:cxnSp>
            <p:nvCxnSpPr>
              <p:cNvPr id="30" name="Line 109"/>
              <p:cNvCxnSpPr>
                <a:cxnSpLocks noChangeShapeType="1"/>
              </p:cNvCxnSpPr>
              <p:nvPr/>
            </p:nvCxnSpPr>
            <p:spPr bwMode="auto">
              <a:xfrm>
                <a:off x="9594" y="7187"/>
                <a:ext cx="0" cy="8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1" name="Line 110"/>
              <p:cNvCxnSpPr>
                <a:cxnSpLocks noChangeShapeType="1"/>
              </p:cNvCxnSpPr>
              <p:nvPr/>
            </p:nvCxnSpPr>
            <p:spPr bwMode="auto">
              <a:xfrm>
                <a:off x="9574" y="9231"/>
                <a:ext cx="0" cy="56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2" name="Text Box 111"/>
              <p:cNvSpPr txBox="1">
                <a:spLocks noChangeArrowheads="1"/>
              </p:cNvSpPr>
              <p:nvPr/>
            </p:nvSpPr>
            <p:spPr bwMode="auto">
              <a:xfrm>
                <a:off x="9130" y="6651"/>
                <a:ext cx="1008"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0">
                  <a:spcBef>
                    <a:spcPts val="0"/>
                  </a:spcBef>
                  <a:spcAft>
                    <a:spcPts val="0"/>
                  </a:spcAft>
                </a:pPr>
                <a:r>
                  <a:rPr lang="en-US" sz="1000" b="1">
                    <a:effectLst/>
                    <a:latin typeface="Times New Roman" panose="02020603050405020304" pitchFamily="18" charset="0"/>
                    <a:ea typeface="Times New Roman" panose="02020603050405020304" pitchFamily="18" charset="0"/>
                  </a:rPr>
                  <a:t>Event  a</a:t>
                </a:r>
                <a:endParaRPr lang="en-US" sz="1200">
                  <a:effectLst/>
                  <a:latin typeface="Times New Roman" panose="02020603050405020304" pitchFamily="18" charset="0"/>
                  <a:ea typeface="Times New Roman" panose="02020603050405020304" pitchFamily="18" charset="0"/>
                </a:endParaRPr>
              </a:p>
            </p:txBody>
          </p:sp>
          <p:sp>
            <p:nvSpPr>
              <p:cNvPr id="33" name="Text Box 112"/>
              <p:cNvSpPr txBox="1">
                <a:spLocks noChangeArrowheads="1"/>
              </p:cNvSpPr>
              <p:nvPr/>
            </p:nvSpPr>
            <p:spPr bwMode="auto">
              <a:xfrm>
                <a:off x="9554" y="9374"/>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0">
                  <a:spcBef>
                    <a:spcPts val="0"/>
                  </a:spcBef>
                  <a:spcAft>
                    <a:spcPts val="0"/>
                  </a:spcAft>
                </a:pPr>
                <a:r>
                  <a:rPr lang="en-US" sz="1000" b="1">
                    <a:effectLst/>
                    <a:latin typeface="Times New Roman" panose="02020603050405020304" pitchFamily="18" charset="0"/>
                    <a:ea typeface="Times New Roman" panose="02020603050405020304" pitchFamily="18" charset="0"/>
                  </a:rPr>
                  <a:t>YES</a:t>
                </a:r>
                <a:endParaRPr lang="en-US" sz="1200">
                  <a:effectLst/>
                  <a:latin typeface="Times New Roman" panose="02020603050405020304" pitchFamily="18" charset="0"/>
                  <a:ea typeface="Times New Roman" panose="02020603050405020304" pitchFamily="18" charset="0"/>
                </a:endParaRPr>
              </a:p>
            </p:txBody>
          </p:sp>
          <p:sp>
            <p:nvSpPr>
              <p:cNvPr id="34" name="Text Box 113"/>
              <p:cNvSpPr txBox="1">
                <a:spLocks noChangeArrowheads="1"/>
              </p:cNvSpPr>
              <p:nvPr/>
            </p:nvSpPr>
            <p:spPr bwMode="auto">
              <a:xfrm>
                <a:off x="8174" y="8194"/>
                <a:ext cx="8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0">
                  <a:spcBef>
                    <a:spcPts val="0"/>
                  </a:spcBef>
                  <a:spcAft>
                    <a:spcPts val="0"/>
                  </a:spcAft>
                </a:pPr>
                <a:r>
                  <a:rPr lang="en-US" sz="1000" b="1">
                    <a:effectLst/>
                    <a:latin typeface="Times New Roman" panose="02020603050405020304" pitchFamily="18" charset="0"/>
                    <a:ea typeface="Times New Roman" panose="02020603050405020304" pitchFamily="18" charset="0"/>
                  </a:rPr>
                  <a:t>NO</a:t>
                </a:r>
                <a:endParaRPr lang="en-US" sz="1200">
                  <a:effectLst/>
                  <a:latin typeface="Times New Roman" panose="02020603050405020304" pitchFamily="18" charset="0"/>
                  <a:ea typeface="Times New Roman" panose="02020603050405020304" pitchFamily="18" charset="0"/>
                </a:endParaRPr>
              </a:p>
            </p:txBody>
          </p:sp>
        </p:grpSp>
        <p:sp>
          <p:nvSpPr>
            <p:cNvPr id="6" name="Text Box 114"/>
            <p:cNvSpPr txBox="1">
              <a:spLocks noChangeArrowheads="1"/>
            </p:cNvSpPr>
            <p:nvPr/>
          </p:nvSpPr>
          <p:spPr bwMode="auto">
            <a:xfrm>
              <a:off x="6354" y="6174"/>
              <a:ext cx="162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200">
                  <a:effectLst/>
                  <a:latin typeface="Times New Roman" panose="02020603050405020304" pitchFamily="18" charset="0"/>
                  <a:ea typeface="Times New Roman" panose="02020603050405020304" pitchFamily="18" charset="0"/>
                </a:rPr>
                <a:t>يتكرر الحدث كل دورة حتى يصبح الجواب نعم </a:t>
              </a:r>
              <a:endParaRPr lang="en-US" sz="1200">
                <a:effectLst/>
                <a:latin typeface="Times New Roman" panose="02020603050405020304" pitchFamily="18" charset="0"/>
                <a:ea typeface="Times New Roman" panose="02020603050405020304" pitchFamily="18" charset="0"/>
              </a:endParaRPr>
            </a:p>
          </p:txBody>
        </p:sp>
        <p:grpSp>
          <p:nvGrpSpPr>
            <p:cNvPr id="7" name="Group 115"/>
            <p:cNvGrpSpPr>
              <a:grpSpLocks/>
            </p:cNvGrpSpPr>
            <p:nvPr/>
          </p:nvGrpSpPr>
          <p:grpSpPr bwMode="auto">
            <a:xfrm>
              <a:off x="1494" y="5814"/>
              <a:ext cx="3252" cy="4076"/>
              <a:chOff x="1842" y="7183"/>
              <a:chExt cx="3252" cy="4076"/>
            </a:xfrm>
          </p:grpSpPr>
          <p:sp>
            <p:nvSpPr>
              <p:cNvPr id="9" name="Rectangle 116"/>
              <p:cNvSpPr>
                <a:spLocks noChangeArrowheads="1"/>
              </p:cNvSpPr>
              <p:nvPr/>
            </p:nvSpPr>
            <p:spPr bwMode="auto">
              <a:xfrm>
                <a:off x="2554" y="9790"/>
                <a:ext cx="1440" cy="6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0" name="AutoShape 117"/>
              <p:cNvSpPr>
                <a:spLocks noChangeArrowheads="1"/>
              </p:cNvSpPr>
              <p:nvPr/>
            </p:nvSpPr>
            <p:spPr bwMode="auto">
              <a:xfrm>
                <a:off x="2434" y="7970"/>
                <a:ext cx="1728" cy="1288"/>
              </a:xfrm>
              <a:prstGeom prst="diamond">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1" name="Text Box 118"/>
              <p:cNvSpPr txBox="1">
                <a:spLocks noChangeArrowheads="1"/>
              </p:cNvSpPr>
              <p:nvPr/>
            </p:nvSpPr>
            <p:spPr bwMode="auto">
              <a:xfrm>
                <a:off x="2654" y="8370"/>
                <a:ext cx="1296"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0">
                  <a:spcBef>
                    <a:spcPts val="0"/>
                  </a:spcBef>
                  <a:spcAft>
                    <a:spcPts val="0"/>
                  </a:spcAft>
                </a:pPr>
                <a:r>
                  <a:rPr lang="en-US" sz="1000" b="1">
                    <a:effectLst/>
                    <a:latin typeface="Times New Roman" panose="02020603050405020304" pitchFamily="18" charset="0"/>
                    <a:ea typeface="Times New Roman" panose="02020603050405020304" pitchFamily="18" charset="0"/>
                  </a:rPr>
                  <a:t>Condition ?</a:t>
                </a:r>
                <a:endParaRPr lang="en-US" sz="1200">
                  <a:effectLst/>
                  <a:latin typeface="Times New Roman" panose="02020603050405020304" pitchFamily="18" charset="0"/>
                  <a:ea typeface="Times New Roman" panose="02020603050405020304" pitchFamily="18" charset="0"/>
                </a:endParaRPr>
              </a:p>
            </p:txBody>
          </p:sp>
          <p:cxnSp>
            <p:nvCxnSpPr>
              <p:cNvPr id="12" name="Line 119"/>
              <p:cNvCxnSpPr>
                <a:cxnSpLocks noChangeShapeType="1"/>
              </p:cNvCxnSpPr>
              <p:nvPr/>
            </p:nvCxnSpPr>
            <p:spPr bwMode="auto">
              <a:xfrm>
                <a:off x="4158" y="8610"/>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120"/>
              <p:cNvCxnSpPr>
                <a:cxnSpLocks noChangeShapeType="1"/>
              </p:cNvCxnSpPr>
              <p:nvPr/>
            </p:nvCxnSpPr>
            <p:spPr bwMode="auto">
              <a:xfrm>
                <a:off x="1842" y="11254"/>
                <a:ext cx="1412" cy="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cxnSp>
          <p:cxnSp>
            <p:nvCxnSpPr>
              <p:cNvPr id="14" name="Line 121"/>
              <p:cNvCxnSpPr>
                <a:cxnSpLocks noChangeShapeType="1"/>
              </p:cNvCxnSpPr>
              <p:nvPr/>
            </p:nvCxnSpPr>
            <p:spPr bwMode="auto">
              <a:xfrm>
                <a:off x="3294" y="10454"/>
                <a:ext cx="0" cy="8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122"/>
              <p:cNvCxnSpPr>
                <a:cxnSpLocks noChangeShapeType="1"/>
              </p:cNvCxnSpPr>
              <p:nvPr/>
            </p:nvCxnSpPr>
            <p:spPr bwMode="auto">
              <a:xfrm>
                <a:off x="1854" y="7194"/>
                <a:ext cx="0" cy="4037"/>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cxnSp>
          <p:cxnSp>
            <p:nvCxnSpPr>
              <p:cNvPr id="16" name="Line 123"/>
              <p:cNvCxnSpPr>
                <a:cxnSpLocks noChangeShapeType="1"/>
              </p:cNvCxnSpPr>
              <p:nvPr/>
            </p:nvCxnSpPr>
            <p:spPr bwMode="auto">
              <a:xfrm>
                <a:off x="3314" y="7183"/>
                <a:ext cx="0" cy="8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124"/>
              <p:cNvCxnSpPr>
                <a:cxnSpLocks noChangeShapeType="1"/>
              </p:cNvCxnSpPr>
              <p:nvPr/>
            </p:nvCxnSpPr>
            <p:spPr bwMode="auto">
              <a:xfrm>
                <a:off x="3294" y="9227"/>
                <a:ext cx="0" cy="56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 name="Text Box 125"/>
              <p:cNvSpPr txBox="1">
                <a:spLocks noChangeArrowheads="1"/>
              </p:cNvSpPr>
              <p:nvPr/>
            </p:nvSpPr>
            <p:spPr bwMode="auto">
              <a:xfrm>
                <a:off x="2770" y="9891"/>
                <a:ext cx="1008"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0">
                  <a:spcBef>
                    <a:spcPts val="0"/>
                  </a:spcBef>
                  <a:spcAft>
                    <a:spcPts val="0"/>
                  </a:spcAft>
                </a:pPr>
                <a:r>
                  <a:rPr lang="en-US" sz="1000" b="1">
                    <a:effectLst/>
                    <a:latin typeface="Times New Roman" panose="02020603050405020304" pitchFamily="18" charset="0"/>
                    <a:ea typeface="Times New Roman" panose="02020603050405020304" pitchFamily="18" charset="0"/>
                  </a:rPr>
                  <a:t>Event  a</a:t>
                </a:r>
                <a:endParaRPr lang="en-US" sz="1200">
                  <a:effectLst/>
                  <a:latin typeface="Times New Roman" panose="02020603050405020304" pitchFamily="18" charset="0"/>
                  <a:ea typeface="Times New Roman" panose="02020603050405020304" pitchFamily="18" charset="0"/>
                </a:endParaRPr>
              </a:p>
            </p:txBody>
          </p:sp>
          <p:sp>
            <p:nvSpPr>
              <p:cNvPr id="19" name="Text Box 126"/>
              <p:cNvSpPr txBox="1">
                <a:spLocks noChangeArrowheads="1"/>
              </p:cNvSpPr>
              <p:nvPr/>
            </p:nvSpPr>
            <p:spPr bwMode="auto">
              <a:xfrm>
                <a:off x="3274" y="9370"/>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0">
                  <a:spcBef>
                    <a:spcPts val="0"/>
                  </a:spcBef>
                  <a:spcAft>
                    <a:spcPts val="0"/>
                  </a:spcAft>
                </a:pPr>
                <a:r>
                  <a:rPr lang="en-US" sz="1000" b="1">
                    <a:effectLst/>
                    <a:latin typeface="Times New Roman" panose="02020603050405020304" pitchFamily="18" charset="0"/>
                    <a:ea typeface="Times New Roman" panose="02020603050405020304" pitchFamily="18" charset="0"/>
                  </a:rPr>
                  <a:t>YES</a:t>
                </a:r>
                <a:endParaRPr lang="en-US" sz="1200">
                  <a:effectLst/>
                  <a:latin typeface="Times New Roman" panose="02020603050405020304" pitchFamily="18" charset="0"/>
                  <a:ea typeface="Times New Roman" panose="02020603050405020304" pitchFamily="18" charset="0"/>
                </a:endParaRPr>
              </a:p>
            </p:txBody>
          </p:sp>
          <p:sp>
            <p:nvSpPr>
              <p:cNvPr id="20" name="Text Box 127"/>
              <p:cNvSpPr txBox="1">
                <a:spLocks noChangeArrowheads="1"/>
              </p:cNvSpPr>
              <p:nvPr/>
            </p:nvSpPr>
            <p:spPr bwMode="auto">
              <a:xfrm>
                <a:off x="4214" y="8190"/>
                <a:ext cx="8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0">
                  <a:spcBef>
                    <a:spcPts val="0"/>
                  </a:spcBef>
                  <a:spcAft>
                    <a:spcPts val="0"/>
                  </a:spcAft>
                </a:pPr>
                <a:r>
                  <a:rPr lang="en-US" sz="1000" b="1">
                    <a:effectLst/>
                    <a:latin typeface="Times New Roman" panose="02020603050405020304" pitchFamily="18" charset="0"/>
                    <a:ea typeface="Times New Roman" panose="02020603050405020304" pitchFamily="18" charset="0"/>
                  </a:rPr>
                  <a:t>NO</a:t>
                </a:r>
                <a:endParaRPr lang="en-US" sz="1200">
                  <a:effectLst/>
                  <a:latin typeface="Times New Roman" panose="02020603050405020304" pitchFamily="18" charset="0"/>
                  <a:ea typeface="Times New Roman" panose="02020603050405020304" pitchFamily="18" charset="0"/>
                </a:endParaRPr>
              </a:p>
            </p:txBody>
          </p:sp>
          <p:cxnSp>
            <p:nvCxnSpPr>
              <p:cNvPr id="21" name="Line 128"/>
              <p:cNvCxnSpPr>
                <a:cxnSpLocks noChangeShapeType="1"/>
              </p:cNvCxnSpPr>
              <p:nvPr/>
            </p:nvCxnSpPr>
            <p:spPr bwMode="auto">
              <a:xfrm>
                <a:off x="1862" y="7194"/>
                <a:ext cx="146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129"/>
              <p:cNvCxnSpPr>
                <a:cxnSpLocks noChangeShapeType="1"/>
              </p:cNvCxnSpPr>
              <p:nvPr/>
            </p:nvCxnSpPr>
            <p:spPr bwMode="auto">
              <a:xfrm>
                <a:off x="4694" y="8614"/>
                <a:ext cx="0" cy="8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8" name="Text Box 130"/>
            <p:cNvSpPr txBox="1">
              <a:spLocks noChangeArrowheads="1"/>
            </p:cNvSpPr>
            <p:nvPr/>
          </p:nvSpPr>
          <p:spPr bwMode="auto">
            <a:xfrm>
              <a:off x="3834" y="8154"/>
              <a:ext cx="162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200">
                  <a:effectLst/>
                  <a:latin typeface="Times New Roman" panose="02020603050405020304" pitchFamily="18" charset="0"/>
                  <a:ea typeface="Times New Roman" panose="02020603050405020304" pitchFamily="18" charset="0"/>
                </a:rPr>
                <a:t>يتكرر الحدث كل دورة طالما كان جواب الشرط نعم </a:t>
              </a:r>
              <a:endParaRPr lang="en-US"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13811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IQ" b="1" dirty="0"/>
              <a:t>مثال :</a:t>
            </a:r>
            <a:r>
              <a:rPr lang="ar-IQ" dirty="0"/>
              <a:t> تطرح مديرية المرور العامة في العراق </a:t>
            </a:r>
            <a:r>
              <a:rPr lang="ar-IQ" dirty="0" err="1"/>
              <a:t>مشرروع</a:t>
            </a:r>
            <a:r>
              <a:rPr lang="ar-IQ" dirty="0"/>
              <a:t> لنيل </a:t>
            </a:r>
            <a:r>
              <a:rPr lang="ar-IQ" dirty="0" err="1"/>
              <a:t>أجازات</a:t>
            </a:r>
            <a:r>
              <a:rPr lang="ar-IQ" dirty="0"/>
              <a:t> سوق عبر الأنترنت للأشخاص المتقدمين على أن لا يكون عمر الشخص المتقدم أقل من (18 سنه)؟ </a:t>
            </a:r>
            <a:r>
              <a:rPr lang="ar-IQ" dirty="0" smtClean="0"/>
              <a:t>ارسم خريطة </a:t>
            </a:r>
            <a:r>
              <a:rPr lang="ar-IQ" dirty="0"/>
              <a:t>سير العمليات لهذا المشروع؟</a:t>
            </a:r>
            <a:endParaRPr lang="en-US" dirty="0"/>
          </a:p>
          <a:p>
            <a:pPr algn="r"/>
            <a:endParaRPr lang="en-US" dirty="0"/>
          </a:p>
          <a:p>
            <a:endParaRPr lang="en-US" dirty="0"/>
          </a:p>
        </p:txBody>
      </p:sp>
    </p:spTree>
    <p:extLst>
      <p:ext uri="{BB962C8B-B14F-4D97-AF65-F5344CB8AC3E}">
        <p14:creationId xmlns:p14="http://schemas.microsoft.com/office/powerpoint/2010/main" val="198104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1171638" y="782596"/>
            <a:ext cx="10058400" cy="5582491"/>
          </a:xfrm>
        </p:spPr>
        <p:txBody>
          <a:bodyPr/>
          <a:lstStyle/>
          <a:p>
            <a:pPr algn="r"/>
            <a:endParaRPr lang="en-US" dirty="0">
              <a:solidFill>
                <a:schemeClr val="tx1"/>
              </a:solidFill>
            </a:endParaRPr>
          </a:p>
        </p:txBody>
      </p:sp>
      <p:sp>
        <p:nvSpPr>
          <p:cNvPr id="4" name="مخطط انسيابي: محطة طرفية 3"/>
          <p:cNvSpPr/>
          <p:nvPr/>
        </p:nvSpPr>
        <p:spPr>
          <a:xfrm>
            <a:off x="5027819" y="64930"/>
            <a:ext cx="2087419" cy="443346"/>
          </a:xfrm>
          <a:prstGeom prst="flowChartTermina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en-US" dirty="0">
              <a:solidFill>
                <a:schemeClr val="tx1"/>
              </a:solidFill>
            </a:endParaRPr>
          </a:p>
        </p:txBody>
      </p:sp>
      <p:sp>
        <p:nvSpPr>
          <p:cNvPr id="5" name="مخطط انسيابي: محطة طرفية 4"/>
          <p:cNvSpPr/>
          <p:nvPr/>
        </p:nvSpPr>
        <p:spPr>
          <a:xfrm>
            <a:off x="5093685" y="5898682"/>
            <a:ext cx="2087419" cy="443346"/>
          </a:xfrm>
          <a:prstGeom prst="flowChartTermina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a:t>
            </a:r>
            <a:endParaRPr lang="en-US" dirty="0">
              <a:solidFill>
                <a:schemeClr val="tx1"/>
              </a:solidFill>
            </a:endParaRPr>
          </a:p>
        </p:txBody>
      </p:sp>
      <p:cxnSp>
        <p:nvCxnSpPr>
          <p:cNvPr id="7" name="رابط كسهم مستقيم 6"/>
          <p:cNvCxnSpPr/>
          <p:nvPr/>
        </p:nvCxnSpPr>
        <p:spPr>
          <a:xfrm>
            <a:off x="6108474" y="508276"/>
            <a:ext cx="0" cy="2743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a:off x="6068760" y="1378341"/>
            <a:ext cx="0" cy="2743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6062294" y="2849248"/>
            <a:ext cx="0" cy="2743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a:off x="6126480" y="3743685"/>
            <a:ext cx="0" cy="4572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6120014" y="5609130"/>
            <a:ext cx="0" cy="2743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مستطيل 11"/>
          <p:cNvSpPr/>
          <p:nvPr/>
        </p:nvSpPr>
        <p:spPr>
          <a:xfrm>
            <a:off x="5194074" y="805306"/>
            <a:ext cx="1828800" cy="573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Take Person</a:t>
            </a:r>
            <a:endParaRPr lang="en-US" dirty="0">
              <a:solidFill>
                <a:schemeClr val="tx1"/>
              </a:solidFill>
            </a:endParaRPr>
          </a:p>
        </p:txBody>
      </p:sp>
      <p:sp>
        <p:nvSpPr>
          <p:cNvPr id="13" name="مستطيل 12"/>
          <p:cNvSpPr/>
          <p:nvPr/>
        </p:nvSpPr>
        <p:spPr>
          <a:xfrm>
            <a:off x="5286438" y="3125448"/>
            <a:ext cx="1828800" cy="61823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Grant him License</a:t>
            </a:r>
            <a:endParaRPr lang="en-US" dirty="0">
              <a:solidFill>
                <a:schemeClr val="tx1"/>
              </a:solidFill>
            </a:endParaRPr>
          </a:p>
        </p:txBody>
      </p:sp>
      <p:sp>
        <p:nvSpPr>
          <p:cNvPr id="14" name="معين 13"/>
          <p:cNvSpPr/>
          <p:nvPr/>
        </p:nvSpPr>
        <p:spPr>
          <a:xfrm>
            <a:off x="5286438" y="1648371"/>
            <a:ext cx="1547324" cy="1215797"/>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Age&gt;=18</a:t>
            </a:r>
            <a:endParaRPr lang="en-US" dirty="0">
              <a:solidFill>
                <a:schemeClr val="tx1"/>
              </a:solidFill>
            </a:endParaRPr>
          </a:p>
        </p:txBody>
      </p:sp>
      <p:sp>
        <p:nvSpPr>
          <p:cNvPr id="15" name="معين 14"/>
          <p:cNvSpPr/>
          <p:nvPr/>
        </p:nvSpPr>
        <p:spPr>
          <a:xfrm>
            <a:off x="5277201" y="4207340"/>
            <a:ext cx="1701917" cy="1394988"/>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More People</a:t>
            </a:r>
            <a:endParaRPr lang="en-US" dirty="0">
              <a:solidFill>
                <a:schemeClr val="tx1"/>
              </a:solidFill>
            </a:endParaRPr>
          </a:p>
        </p:txBody>
      </p:sp>
      <p:cxnSp>
        <p:nvCxnSpPr>
          <p:cNvPr id="17" name="رابط كسهم مستقيم 16"/>
          <p:cNvCxnSpPr/>
          <p:nvPr/>
        </p:nvCxnSpPr>
        <p:spPr>
          <a:xfrm flipH="1">
            <a:off x="4378035" y="2256269"/>
            <a:ext cx="914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a:off x="4414982" y="2256269"/>
            <a:ext cx="0" cy="1737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p:nvPr/>
        </p:nvCxnSpPr>
        <p:spPr>
          <a:xfrm>
            <a:off x="4424220" y="3972285"/>
            <a:ext cx="173736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flipH="1">
            <a:off x="3592945" y="4904834"/>
            <a:ext cx="168425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flipV="1">
            <a:off x="3639127" y="636200"/>
            <a:ext cx="0" cy="4259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p:nvPr/>
        </p:nvCxnSpPr>
        <p:spPr>
          <a:xfrm>
            <a:off x="3639128" y="645436"/>
            <a:ext cx="246888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مربع نص 27"/>
          <p:cNvSpPr txBox="1"/>
          <p:nvPr/>
        </p:nvSpPr>
        <p:spPr>
          <a:xfrm>
            <a:off x="4634934" y="1846626"/>
            <a:ext cx="969818" cy="369332"/>
          </a:xfrm>
          <a:prstGeom prst="rect">
            <a:avLst/>
          </a:prstGeom>
          <a:noFill/>
        </p:spPr>
        <p:txBody>
          <a:bodyPr wrap="square" rtlCol="0">
            <a:spAutoFit/>
          </a:bodyPr>
          <a:lstStyle/>
          <a:p>
            <a:r>
              <a:rPr lang="en-US" dirty="0" smtClean="0"/>
              <a:t>NO</a:t>
            </a:r>
            <a:endParaRPr lang="en-US" dirty="0"/>
          </a:p>
        </p:txBody>
      </p:sp>
      <p:sp>
        <p:nvSpPr>
          <p:cNvPr id="29" name="مربع نص 28"/>
          <p:cNvSpPr txBox="1"/>
          <p:nvPr/>
        </p:nvSpPr>
        <p:spPr>
          <a:xfrm>
            <a:off x="6136653" y="2800434"/>
            <a:ext cx="720436" cy="369332"/>
          </a:xfrm>
          <a:prstGeom prst="rect">
            <a:avLst/>
          </a:prstGeom>
          <a:noFill/>
        </p:spPr>
        <p:txBody>
          <a:bodyPr wrap="square" rtlCol="0">
            <a:spAutoFit/>
          </a:bodyPr>
          <a:lstStyle/>
          <a:p>
            <a:r>
              <a:rPr lang="en-US" dirty="0" smtClean="0"/>
              <a:t>YES</a:t>
            </a:r>
            <a:endParaRPr lang="en-US" dirty="0"/>
          </a:p>
        </p:txBody>
      </p:sp>
      <p:sp>
        <p:nvSpPr>
          <p:cNvPr id="6" name="مربع نص 5"/>
          <p:cNvSpPr txBox="1"/>
          <p:nvPr/>
        </p:nvSpPr>
        <p:spPr>
          <a:xfrm>
            <a:off x="4593710" y="4502759"/>
            <a:ext cx="868218" cy="369332"/>
          </a:xfrm>
          <a:prstGeom prst="rect">
            <a:avLst/>
          </a:prstGeom>
          <a:noFill/>
        </p:spPr>
        <p:txBody>
          <a:bodyPr wrap="square" rtlCol="0">
            <a:spAutoFit/>
          </a:bodyPr>
          <a:lstStyle/>
          <a:p>
            <a:r>
              <a:rPr lang="en-US" dirty="0" smtClean="0"/>
              <a:t>Yes</a:t>
            </a:r>
            <a:endParaRPr lang="en-US" dirty="0"/>
          </a:p>
        </p:txBody>
      </p:sp>
      <p:sp>
        <p:nvSpPr>
          <p:cNvPr id="16" name="مربع نص 15"/>
          <p:cNvSpPr txBox="1"/>
          <p:nvPr/>
        </p:nvSpPr>
        <p:spPr>
          <a:xfrm>
            <a:off x="6302907" y="5539663"/>
            <a:ext cx="554182" cy="369332"/>
          </a:xfrm>
          <a:prstGeom prst="rect">
            <a:avLst/>
          </a:prstGeom>
          <a:noFill/>
        </p:spPr>
        <p:txBody>
          <a:bodyPr wrap="square" rtlCol="0">
            <a:spAutoFit/>
          </a:bodyPr>
          <a:lstStyle/>
          <a:p>
            <a:r>
              <a:rPr lang="en-US" dirty="0" smtClean="0"/>
              <a:t>No</a:t>
            </a:r>
            <a:endParaRPr lang="en-US" dirty="0"/>
          </a:p>
        </p:txBody>
      </p:sp>
    </p:spTree>
    <p:extLst>
      <p:ext uri="{BB962C8B-B14F-4D97-AF65-F5344CB8AC3E}">
        <p14:creationId xmlns:p14="http://schemas.microsoft.com/office/powerpoint/2010/main" val="300402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 fill="hold"/>
                                        <p:tgtEl>
                                          <p:spTgt spid="29"/>
                                        </p:tgtEl>
                                        <p:attrNameLst>
                                          <p:attrName>ppt_x</p:attrName>
                                        </p:attrNameLst>
                                      </p:cBhvr>
                                      <p:tavLst>
                                        <p:tav tm="0">
                                          <p:val>
                                            <p:strVal val="#ppt_x"/>
                                          </p:val>
                                        </p:tav>
                                        <p:tav tm="100000">
                                          <p:val>
                                            <p:strVal val="#ppt_x"/>
                                          </p:val>
                                        </p:tav>
                                      </p:tavLst>
                                    </p:anim>
                                    <p:anim calcmode="lin" valueType="num">
                                      <p:cBhvr additive="base">
                                        <p:cTn id="36" dur="500" fill="hold"/>
                                        <p:tgtEl>
                                          <p:spTgt spid="2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ppt_x"/>
                                          </p:val>
                                        </p:tav>
                                        <p:tav tm="100000">
                                          <p:val>
                                            <p:strVal val="#ppt_x"/>
                                          </p:val>
                                        </p:tav>
                                      </p:tavLst>
                                    </p:anim>
                                    <p:anim calcmode="lin" valueType="num">
                                      <p:cBhvr additive="base">
                                        <p:cTn id="40" dur="500" fill="hold"/>
                                        <p:tgtEl>
                                          <p:spTgt spid="1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ppt_x"/>
                                          </p:val>
                                        </p:tav>
                                        <p:tav tm="100000">
                                          <p:val>
                                            <p:strVal val="#ppt_x"/>
                                          </p:val>
                                        </p:tav>
                                      </p:tavLst>
                                    </p:anim>
                                    <p:anim calcmode="lin" valueType="num">
                                      <p:cBhvr additive="base">
                                        <p:cTn id="6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ppt_x"/>
                                          </p:val>
                                        </p:tav>
                                        <p:tav tm="100000">
                                          <p:val>
                                            <p:strVal val="#ppt_x"/>
                                          </p:val>
                                        </p:tav>
                                      </p:tavLst>
                                    </p:anim>
                                    <p:anim calcmode="lin" valueType="num">
                                      <p:cBhvr additive="base">
                                        <p:cTn id="78" dur="500" fill="hold"/>
                                        <p:tgtEl>
                                          <p:spTgt spid="23"/>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additive="base">
                                        <p:cTn id="81" dur="500" fill="hold"/>
                                        <p:tgtEl>
                                          <p:spTgt spid="11"/>
                                        </p:tgtEl>
                                        <p:attrNameLst>
                                          <p:attrName>ppt_x</p:attrName>
                                        </p:attrNameLst>
                                      </p:cBhvr>
                                      <p:tavLst>
                                        <p:tav tm="0">
                                          <p:val>
                                            <p:strVal val="#ppt_x"/>
                                          </p:val>
                                        </p:tav>
                                        <p:tav tm="100000">
                                          <p:val>
                                            <p:strVal val="#ppt_x"/>
                                          </p:val>
                                        </p:tav>
                                      </p:tavLst>
                                    </p:anim>
                                    <p:anim calcmode="lin" valueType="num">
                                      <p:cBhvr additive="base">
                                        <p:cTn id="82" dur="500" fill="hold"/>
                                        <p:tgtEl>
                                          <p:spTgt spid="11"/>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5"/>
                                        </p:tgtEl>
                                        <p:attrNameLst>
                                          <p:attrName>style.visibility</p:attrName>
                                        </p:attrNameLst>
                                      </p:cBhvr>
                                      <p:to>
                                        <p:strVal val="visible"/>
                                      </p:to>
                                    </p:set>
                                    <p:anim calcmode="lin" valueType="num">
                                      <p:cBhvr additive="base">
                                        <p:cTn id="91" dur="500" fill="hold"/>
                                        <p:tgtEl>
                                          <p:spTgt spid="25"/>
                                        </p:tgtEl>
                                        <p:attrNameLst>
                                          <p:attrName>ppt_x</p:attrName>
                                        </p:attrNameLst>
                                      </p:cBhvr>
                                      <p:tavLst>
                                        <p:tav tm="0">
                                          <p:val>
                                            <p:strVal val="#ppt_x"/>
                                          </p:val>
                                        </p:tav>
                                        <p:tav tm="100000">
                                          <p:val>
                                            <p:strVal val="#ppt_x"/>
                                          </p:val>
                                        </p:tav>
                                      </p:tavLst>
                                    </p:anim>
                                    <p:anim calcmode="lin" valueType="num">
                                      <p:cBhvr additive="base">
                                        <p:cTn id="92" dur="500" fill="hold"/>
                                        <p:tgtEl>
                                          <p:spTgt spid="25"/>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500" fill="hold"/>
                                        <p:tgtEl>
                                          <p:spTgt spid="27"/>
                                        </p:tgtEl>
                                        <p:attrNameLst>
                                          <p:attrName>ppt_x</p:attrName>
                                        </p:attrNameLst>
                                      </p:cBhvr>
                                      <p:tavLst>
                                        <p:tav tm="0">
                                          <p:val>
                                            <p:strVal val="#ppt_x"/>
                                          </p:val>
                                        </p:tav>
                                        <p:tav tm="100000">
                                          <p:val>
                                            <p:strVal val="#ppt_x"/>
                                          </p:val>
                                        </p:tav>
                                      </p:tavLst>
                                    </p:anim>
                                    <p:anim calcmode="lin" valueType="num">
                                      <p:cBhvr additive="base">
                                        <p:cTn id="9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5"/>
                                        </p:tgtEl>
                                        <p:attrNameLst>
                                          <p:attrName>style.visibility</p:attrName>
                                        </p:attrNameLst>
                                      </p:cBhvr>
                                      <p:to>
                                        <p:strVal val="visible"/>
                                      </p:to>
                                    </p:set>
                                    <p:anim calcmode="lin" valueType="num">
                                      <p:cBhvr additive="base">
                                        <p:cTn id="101" dur="500" fill="hold"/>
                                        <p:tgtEl>
                                          <p:spTgt spid="5"/>
                                        </p:tgtEl>
                                        <p:attrNameLst>
                                          <p:attrName>ppt_x</p:attrName>
                                        </p:attrNameLst>
                                      </p:cBhvr>
                                      <p:tavLst>
                                        <p:tav tm="0">
                                          <p:val>
                                            <p:strVal val="#ppt_x"/>
                                          </p:val>
                                        </p:tav>
                                        <p:tav tm="100000">
                                          <p:val>
                                            <p:strVal val="#ppt_x"/>
                                          </p:val>
                                        </p:tav>
                                      </p:tavLst>
                                    </p:anim>
                                    <p:anim calcmode="lin" valueType="num">
                                      <p:cBhvr additive="base">
                                        <p:cTn id="10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2" grpId="0" animBg="1"/>
      <p:bldP spid="13" grpId="0" animBg="1"/>
      <p:bldP spid="14" grpId="0" animBg="1"/>
      <p:bldP spid="15" grpId="0" animBg="1"/>
      <p:bldP spid="28" grpId="0"/>
      <p:bldP spid="29" grpId="0"/>
      <p:bldP spid="6"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sz="3600" b="1" dirty="0">
                <a:solidFill>
                  <a:srgbClr val="FF0000"/>
                </a:solidFill>
              </a:rPr>
              <a:t>خرائط </a:t>
            </a:r>
            <a:r>
              <a:rPr lang="ar-IQ" sz="3600" b="1" dirty="0" err="1">
                <a:solidFill>
                  <a:srgbClr val="FF0000"/>
                </a:solidFill>
              </a:rPr>
              <a:t>الدورانات</a:t>
            </a:r>
            <a:r>
              <a:rPr lang="ar-IQ" sz="3600" b="1" dirty="0">
                <a:solidFill>
                  <a:srgbClr val="FF0000"/>
                </a:solidFill>
              </a:rPr>
              <a:t> المتعددة </a:t>
            </a:r>
            <a:r>
              <a:rPr lang="ar-IQ" sz="3600" b="1" dirty="0" smtClean="0">
                <a:solidFill>
                  <a:srgbClr val="FF0000"/>
                </a:solidFill>
              </a:rPr>
              <a:t>         </a:t>
            </a:r>
            <a:r>
              <a:rPr lang="en-US" sz="3600" b="1" dirty="0" err="1" smtClean="0">
                <a:solidFill>
                  <a:srgbClr val="FF0000"/>
                </a:solidFill>
              </a:rPr>
              <a:t>Muli</a:t>
            </a:r>
            <a:r>
              <a:rPr lang="en-US" sz="3600" b="1" dirty="0" smtClean="0">
                <a:solidFill>
                  <a:srgbClr val="FF0000"/>
                </a:solidFill>
              </a:rPr>
              <a:t> Loop Flowcharts           </a:t>
            </a:r>
            <a:r>
              <a:rPr lang="ar-IQ" sz="3600" b="1" dirty="0" smtClean="0">
                <a:solidFill>
                  <a:srgbClr val="FF0000"/>
                </a:solidFill>
              </a:rPr>
              <a:t> </a:t>
            </a:r>
            <a:r>
              <a:rPr lang="en-US" dirty="0"/>
              <a:t/>
            </a:r>
            <a:br>
              <a:rPr lang="en-US" dirty="0"/>
            </a:br>
            <a:endParaRPr lang="en-US" dirty="0"/>
          </a:p>
        </p:txBody>
      </p:sp>
      <p:sp>
        <p:nvSpPr>
          <p:cNvPr id="3" name="عنصر نائب للمحتوى 2"/>
          <p:cNvSpPr>
            <a:spLocks noGrp="1"/>
          </p:cNvSpPr>
          <p:nvPr>
            <p:ph idx="1"/>
          </p:nvPr>
        </p:nvSpPr>
        <p:spPr/>
        <p:txBody>
          <a:bodyPr/>
          <a:lstStyle/>
          <a:p>
            <a:pPr algn="r" rtl="1"/>
            <a:r>
              <a:rPr lang="ar-IQ" b="1" dirty="0"/>
              <a:t>مثال :</a:t>
            </a:r>
            <a:r>
              <a:rPr lang="ar-IQ" dirty="0"/>
              <a:t> يرغب تاجر في تقطيع مجموعة من قطع القماش طول كل منها يزيد عن 5 أمتار , إلى قطع </a:t>
            </a:r>
            <a:r>
              <a:rPr lang="ar-IQ" dirty="0" err="1"/>
              <a:t>صغيرة,طول</a:t>
            </a:r>
            <a:r>
              <a:rPr lang="ar-IQ" dirty="0"/>
              <a:t> الواحدة منها يساوي 5 أمتار , أرسم خريطة سير العمليات لهذا المشروع.</a:t>
            </a:r>
            <a:endParaRPr lang="en-US" dirty="0"/>
          </a:p>
        </p:txBody>
      </p:sp>
    </p:spTree>
    <p:extLst>
      <p:ext uri="{BB962C8B-B14F-4D97-AF65-F5344CB8AC3E}">
        <p14:creationId xmlns:p14="http://schemas.microsoft.com/office/powerpoint/2010/main" val="342473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61935" y="212712"/>
            <a:ext cx="10058400" cy="1450757"/>
          </a:xfrm>
        </p:spPr>
        <p:txBody>
          <a:bodyPr/>
          <a:lstStyle/>
          <a:p>
            <a:endParaRPr lang="en-US" dirty="0"/>
          </a:p>
        </p:txBody>
      </p:sp>
      <p:sp>
        <p:nvSpPr>
          <p:cNvPr id="3" name="عنصر نائب للمحتوى 2"/>
          <p:cNvSpPr>
            <a:spLocks noGrp="1"/>
          </p:cNvSpPr>
          <p:nvPr>
            <p:ph idx="1"/>
          </p:nvPr>
        </p:nvSpPr>
        <p:spPr/>
        <p:txBody>
          <a:bodyPr/>
          <a:lstStyle/>
          <a:p>
            <a:endParaRPr lang="en-US" dirty="0"/>
          </a:p>
        </p:txBody>
      </p:sp>
      <p:sp>
        <p:nvSpPr>
          <p:cNvPr id="5" name="مخطط انسيابي: محطة طرفية 4"/>
          <p:cNvSpPr/>
          <p:nvPr/>
        </p:nvSpPr>
        <p:spPr>
          <a:xfrm>
            <a:off x="5244408" y="110836"/>
            <a:ext cx="1893454" cy="406400"/>
          </a:xfrm>
          <a:prstGeom prst="flowChartTermina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en-US" dirty="0">
              <a:solidFill>
                <a:schemeClr val="tx1"/>
              </a:solidFill>
            </a:endParaRPr>
          </a:p>
        </p:txBody>
      </p:sp>
      <p:sp>
        <p:nvSpPr>
          <p:cNvPr id="6" name="مخطط انسيابي: محطة طرفية 5"/>
          <p:cNvSpPr/>
          <p:nvPr/>
        </p:nvSpPr>
        <p:spPr>
          <a:xfrm>
            <a:off x="5253644" y="5751406"/>
            <a:ext cx="1893454" cy="406400"/>
          </a:xfrm>
          <a:prstGeom prst="flowChartTermina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Stop</a:t>
            </a:r>
            <a:endParaRPr lang="en-US" dirty="0">
              <a:solidFill>
                <a:schemeClr val="tx1"/>
              </a:solidFill>
            </a:endParaRPr>
          </a:p>
        </p:txBody>
      </p:sp>
      <p:cxnSp>
        <p:nvCxnSpPr>
          <p:cNvPr id="8" name="رابط كسهم مستقيم 7"/>
          <p:cNvCxnSpPr/>
          <p:nvPr/>
        </p:nvCxnSpPr>
        <p:spPr>
          <a:xfrm>
            <a:off x="6191135" y="517236"/>
            <a:ext cx="0" cy="2743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6191135" y="1287548"/>
            <a:ext cx="0" cy="2743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a:off x="6221615" y="2062576"/>
            <a:ext cx="0" cy="2743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6227154" y="3969174"/>
            <a:ext cx="0" cy="2743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a:off x="6212378" y="5467850"/>
            <a:ext cx="0" cy="2743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5235172" y="803288"/>
            <a:ext cx="1911927" cy="48661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Take a piece</a:t>
            </a:r>
            <a:endParaRPr lang="en-US" dirty="0">
              <a:solidFill>
                <a:schemeClr val="tx1"/>
              </a:solidFill>
            </a:endParaRPr>
          </a:p>
        </p:txBody>
      </p:sp>
      <p:sp>
        <p:nvSpPr>
          <p:cNvPr id="14" name="مستطيل 13"/>
          <p:cNvSpPr/>
          <p:nvPr/>
        </p:nvSpPr>
        <p:spPr>
          <a:xfrm>
            <a:off x="5235172" y="1586187"/>
            <a:ext cx="1911927" cy="48661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Cut off 5m length</a:t>
            </a:r>
            <a:endParaRPr lang="en-US" dirty="0">
              <a:solidFill>
                <a:schemeClr val="tx1"/>
              </a:solidFill>
            </a:endParaRPr>
          </a:p>
        </p:txBody>
      </p:sp>
      <p:sp>
        <p:nvSpPr>
          <p:cNvPr id="15" name="معين 14"/>
          <p:cNvSpPr/>
          <p:nvPr/>
        </p:nvSpPr>
        <p:spPr>
          <a:xfrm>
            <a:off x="5015114" y="2348628"/>
            <a:ext cx="2413000" cy="1642582"/>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 Remainder &gt;5</a:t>
            </a:r>
            <a:endParaRPr lang="en-US" dirty="0">
              <a:solidFill>
                <a:schemeClr val="tx1"/>
              </a:solidFill>
            </a:endParaRPr>
          </a:p>
        </p:txBody>
      </p:sp>
      <p:sp>
        <p:nvSpPr>
          <p:cNvPr id="16" name="معين 15"/>
          <p:cNvSpPr/>
          <p:nvPr/>
        </p:nvSpPr>
        <p:spPr>
          <a:xfrm>
            <a:off x="5430519" y="4243494"/>
            <a:ext cx="1582189" cy="1219200"/>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More pieces?</a:t>
            </a:r>
            <a:endParaRPr lang="en-US" dirty="0">
              <a:solidFill>
                <a:schemeClr val="tx1"/>
              </a:solidFill>
            </a:endParaRPr>
          </a:p>
        </p:txBody>
      </p:sp>
      <p:cxnSp>
        <p:nvCxnSpPr>
          <p:cNvPr id="18" name="رابط كسهم مستقيم 17"/>
          <p:cNvCxnSpPr/>
          <p:nvPr/>
        </p:nvCxnSpPr>
        <p:spPr>
          <a:xfrm flipH="1">
            <a:off x="4516582" y="3169919"/>
            <a:ext cx="49853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flipV="1">
            <a:off x="4553527" y="1451035"/>
            <a:ext cx="0" cy="1737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a:off x="4553528" y="1470888"/>
            <a:ext cx="164592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flipH="1">
            <a:off x="3388359" y="4853094"/>
            <a:ext cx="204216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flipV="1">
            <a:off x="3417457" y="562036"/>
            <a:ext cx="0" cy="42976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flipV="1">
            <a:off x="3435927" y="591124"/>
            <a:ext cx="27432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مربع نص 28"/>
          <p:cNvSpPr txBox="1"/>
          <p:nvPr/>
        </p:nvSpPr>
        <p:spPr>
          <a:xfrm>
            <a:off x="4559531" y="2747056"/>
            <a:ext cx="812800" cy="369332"/>
          </a:xfrm>
          <a:prstGeom prst="rect">
            <a:avLst/>
          </a:prstGeom>
          <a:noFill/>
        </p:spPr>
        <p:txBody>
          <a:bodyPr wrap="square" rtlCol="0">
            <a:spAutoFit/>
          </a:bodyPr>
          <a:lstStyle/>
          <a:p>
            <a:r>
              <a:rPr lang="en-US" dirty="0" smtClean="0"/>
              <a:t>Yes</a:t>
            </a:r>
            <a:endParaRPr lang="en-US" dirty="0"/>
          </a:p>
        </p:txBody>
      </p:sp>
      <p:sp>
        <p:nvSpPr>
          <p:cNvPr id="30" name="مربع نص 29"/>
          <p:cNvSpPr txBox="1"/>
          <p:nvPr/>
        </p:nvSpPr>
        <p:spPr>
          <a:xfrm>
            <a:off x="6467762" y="4000446"/>
            <a:ext cx="544946" cy="369332"/>
          </a:xfrm>
          <a:prstGeom prst="rect">
            <a:avLst/>
          </a:prstGeom>
          <a:noFill/>
        </p:spPr>
        <p:txBody>
          <a:bodyPr wrap="square" rtlCol="0">
            <a:spAutoFit/>
          </a:bodyPr>
          <a:lstStyle/>
          <a:p>
            <a:r>
              <a:rPr lang="en-US" dirty="0" smtClean="0"/>
              <a:t>No</a:t>
            </a:r>
            <a:endParaRPr lang="en-US" dirty="0"/>
          </a:p>
        </p:txBody>
      </p:sp>
      <p:sp>
        <p:nvSpPr>
          <p:cNvPr id="31" name="مربع نص 30"/>
          <p:cNvSpPr txBox="1"/>
          <p:nvPr/>
        </p:nvSpPr>
        <p:spPr>
          <a:xfrm>
            <a:off x="4058575" y="4379716"/>
            <a:ext cx="581891" cy="369332"/>
          </a:xfrm>
          <a:prstGeom prst="rect">
            <a:avLst/>
          </a:prstGeom>
          <a:noFill/>
        </p:spPr>
        <p:txBody>
          <a:bodyPr wrap="square" rtlCol="0">
            <a:spAutoFit/>
          </a:bodyPr>
          <a:lstStyle/>
          <a:p>
            <a:r>
              <a:rPr lang="en-US" dirty="0" smtClean="0"/>
              <a:t>Yes</a:t>
            </a:r>
            <a:endParaRPr lang="en-US" dirty="0"/>
          </a:p>
        </p:txBody>
      </p:sp>
      <p:sp>
        <p:nvSpPr>
          <p:cNvPr id="32" name="مربع نص 31"/>
          <p:cNvSpPr txBox="1"/>
          <p:nvPr/>
        </p:nvSpPr>
        <p:spPr>
          <a:xfrm>
            <a:off x="6312361" y="5420344"/>
            <a:ext cx="600364" cy="369332"/>
          </a:xfrm>
          <a:prstGeom prst="rect">
            <a:avLst/>
          </a:prstGeom>
          <a:noFill/>
        </p:spPr>
        <p:txBody>
          <a:bodyPr wrap="square" rtlCol="0">
            <a:spAutoFit/>
          </a:bodyPr>
          <a:lstStyle/>
          <a:p>
            <a:r>
              <a:rPr lang="en-US" dirty="0" smtClean="0"/>
              <a:t>No</a:t>
            </a:r>
            <a:endParaRPr lang="en-US" dirty="0"/>
          </a:p>
        </p:txBody>
      </p:sp>
    </p:spTree>
    <p:extLst>
      <p:ext uri="{BB962C8B-B14F-4D97-AF65-F5344CB8AC3E}">
        <p14:creationId xmlns:p14="http://schemas.microsoft.com/office/powerpoint/2010/main" val="24850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additive="base">
                                        <p:cTn id="49" dur="500" fill="hold"/>
                                        <p:tgtEl>
                                          <p:spTgt spid="30"/>
                                        </p:tgtEl>
                                        <p:attrNameLst>
                                          <p:attrName>ppt_x</p:attrName>
                                        </p:attrNameLst>
                                      </p:cBhvr>
                                      <p:tavLst>
                                        <p:tav tm="0">
                                          <p:val>
                                            <p:strVal val="#ppt_x"/>
                                          </p:val>
                                        </p:tav>
                                        <p:tav tm="100000">
                                          <p:val>
                                            <p:strVal val="#ppt_x"/>
                                          </p:val>
                                        </p:tav>
                                      </p:tavLst>
                                    </p:anim>
                                    <p:anim calcmode="lin" valueType="num">
                                      <p:cBhvr additive="base">
                                        <p:cTn id="50" dur="500" fill="hold"/>
                                        <p:tgtEl>
                                          <p:spTgt spid="3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ppt_x"/>
                                          </p:val>
                                        </p:tav>
                                        <p:tav tm="100000">
                                          <p:val>
                                            <p:strVal val="#ppt_x"/>
                                          </p:val>
                                        </p:tav>
                                      </p:tavLst>
                                    </p:anim>
                                    <p:anim calcmode="lin" valueType="num">
                                      <p:cBhvr additive="base">
                                        <p:cTn id="5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ppt_x"/>
                                          </p:val>
                                        </p:tav>
                                        <p:tav tm="100000">
                                          <p:val>
                                            <p:strVal val="#ppt_x"/>
                                          </p:val>
                                        </p:tav>
                                      </p:tavLst>
                                    </p:anim>
                                    <p:anim calcmode="lin" valueType="num">
                                      <p:cBhvr additive="base">
                                        <p:cTn id="60" dur="500" fill="hold"/>
                                        <p:tgtEl>
                                          <p:spTgt spid="20"/>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ppt_x"/>
                                          </p:val>
                                        </p:tav>
                                        <p:tav tm="100000">
                                          <p:val>
                                            <p:strVal val="#ppt_x"/>
                                          </p:val>
                                        </p:tav>
                                      </p:tavLst>
                                    </p:anim>
                                    <p:anim calcmode="lin" valueType="num">
                                      <p:cBhvr additive="base">
                                        <p:cTn id="74" dur="500" fill="hold"/>
                                        <p:tgtEl>
                                          <p:spTgt spid="24"/>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ppt_x"/>
                                          </p:val>
                                        </p:tav>
                                        <p:tav tm="100000">
                                          <p:val>
                                            <p:strVal val="#ppt_x"/>
                                          </p:val>
                                        </p:tav>
                                      </p:tavLst>
                                    </p:anim>
                                    <p:anim calcmode="lin" valueType="num">
                                      <p:cBhvr additive="base">
                                        <p:cTn id="78" dur="500" fill="hold"/>
                                        <p:tgtEl>
                                          <p:spTgt spid="12"/>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additive="base">
                                        <p:cTn id="81" dur="500" fill="hold"/>
                                        <p:tgtEl>
                                          <p:spTgt spid="32"/>
                                        </p:tgtEl>
                                        <p:attrNameLst>
                                          <p:attrName>ppt_x</p:attrName>
                                        </p:attrNameLst>
                                      </p:cBhvr>
                                      <p:tavLst>
                                        <p:tav tm="0">
                                          <p:val>
                                            <p:strVal val="#ppt_x"/>
                                          </p:val>
                                        </p:tav>
                                        <p:tav tm="100000">
                                          <p:val>
                                            <p:strVal val="#ppt_x"/>
                                          </p:val>
                                        </p:tav>
                                      </p:tavLst>
                                    </p:anim>
                                    <p:anim calcmode="lin" valueType="num">
                                      <p:cBhvr additive="base">
                                        <p:cTn id="82" dur="500" fill="hold"/>
                                        <p:tgtEl>
                                          <p:spTgt spid="32"/>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additive="base">
                                        <p:cTn id="85" dur="500" fill="hold"/>
                                        <p:tgtEl>
                                          <p:spTgt spid="31"/>
                                        </p:tgtEl>
                                        <p:attrNameLst>
                                          <p:attrName>ppt_x</p:attrName>
                                        </p:attrNameLst>
                                      </p:cBhvr>
                                      <p:tavLst>
                                        <p:tav tm="0">
                                          <p:val>
                                            <p:strVal val="#ppt_x"/>
                                          </p:val>
                                        </p:tav>
                                        <p:tav tm="100000">
                                          <p:val>
                                            <p:strVal val="#ppt_x"/>
                                          </p:val>
                                        </p:tav>
                                      </p:tavLst>
                                    </p:anim>
                                    <p:anim calcmode="lin" valueType="num">
                                      <p:cBhvr additive="base">
                                        <p:cTn id="8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additive="base">
                                        <p:cTn id="91" dur="500" fill="hold"/>
                                        <p:tgtEl>
                                          <p:spTgt spid="26"/>
                                        </p:tgtEl>
                                        <p:attrNameLst>
                                          <p:attrName>ppt_x</p:attrName>
                                        </p:attrNameLst>
                                      </p:cBhvr>
                                      <p:tavLst>
                                        <p:tav tm="0">
                                          <p:val>
                                            <p:strVal val="#ppt_x"/>
                                          </p:val>
                                        </p:tav>
                                        <p:tav tm="100000">
                                          <p:val>
                                            <p:strVal val="#ppt_x"/>
                                          </p:val>
                                        </p:tav>
                                      </p:tavLst>
                                    </p:anim>
                                    <p:anim calcmode="lin" valueType="num">
                                      <p:cBhvr additive="base">
                                        <p:cTn id="92" dur="500" fill="hold"/>
                                        <p:tgtEl>
                                          <p:spTgt spid="26"/>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500" fill="hold"/>
                                        <p:tgtEl>
                                          <p:spTgt spid="28"/>
                                        </p:tgtEl>
                                        <p:attrNameLst>
                                          <p:attrName>ppt_x</p:attrName>
                                        </p:attrNameLst>
                                      </p:cBhvr>
                                      <p:tavLst>
                                        <p:tav tm="0">
                                          <p:val>
                                            <p:strVal val="#ppt_x"/>
                                          </p:val>
                                        </p:tav>
                                        <p:tav tm="100000">
                                          <p:val>
                                            <p:strVal val="#ppt_x"/>
                                          </p:val>
                                        </p:tav>
                                      </p:tavLst>
                                    </p:anim>
                                    <p:anim calcmode="lin" valueType="num">
                                      <p:cBhvr additive="base">
                                        <p:cTn id="9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6"/>
                                        </p:tgtEl>
                                        <p:attrNameLst>
                                          <p:attrName>style.visibility</p:attrName>
                                        </p:attrNameLst>
                                      </p:cBhvr>
                                      <p:to>
                                        <p:strVal val="visible"/>
                                      </p:to>
                                    </p:set>
                                    <p:anim calcmode="lin" valueType="num">
                                      <p:cBhvr additive="base">
                                        <p:cTn id="101" dur="500" fill="hold"/>
                                        <p:tgtEl>
                                          <p:spTgt spid="6"/>
                                        </p:tgtEl>
                                        <p:attrNameLst>
                                          <p:attrName>ppt_x</p:attrName>
                                        </p:attrNameLst>
                                      </p:cBhvr>
                                      <p:tavLst>
                                        <p:tav tm="0">
                                          <p:val>
                                            <p:strVal val="#ppt_x"/>
                                          </p:val>
                                        </p:tav>
                                        <p:tav tm="100000">
                                          <p:val>
                                            <p:strVal val="#ppt_x"/>
                                          </p:val>
                                        </p:tav>
                                      </p:tavLst>
                                    </p:anim>
                                    <p:anim calcmode="lin" valueType="num">
                                      <p:cBhvr additive="base">
                                        <p:cTn id="10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14" grpId="0" animBg="1"/>
      <p:bldP spid="15" grpId="0" animBg="1"/>
      <p:bldP spid="16" grpId="0" animBg="1"/>
      <p:bldP spid="29" grpId="0"/>
      <p:bldP spid="30" grpId="0"/>
      <p:bldP spid="31" grpId="0"/>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4000" b="1" u="sng" dirty="0">
                <a:solidFill>
                  <a:srgbClr val="FF0000"/>
                </a:solidFill>
              </a:rPr>
              <a:t>الشكل الاصطلاحي للعدادات   </a:t>
            </a:r>
            <a:r>
              <a:rPr lang="en-US" sz="4000" b="1" u="sng" dirty="0">
                <a:solidFill>
                  <a:srgbClr val="FF0000"/>
                </a:solidFill>
              </a:rPr>
              <a:t>Counters</a:t>
            </a:r>
            <a:endParaRPr lang="en-US" sz="4000" dirty="0">
              <a:solidFill>
                <a:srgbClr val="FF0000"/>
              </a:solidFill>
            </a:endParaRPr>
          </a:p>
        </p:txBody>
      </p:sp>
      <p:sp>
        <p:nvSpPr>
          <p:cNvPr id="3" name="عنصر نائب للمحتوى 2"/>
          <p:cNvSpPr>
            <a:spLocks noGrp="1"/>
          </p:cNvSpPr>
          <p:nvPr>
            <p:ph idx="1"/>
          </p:nvPr>
        </p:nvSpPr>
        <p:spPr>
          <a:xfrm>
            <a:off x="921789" y="1811161"/>
            <a:ext cx="10058400" cy="4023360"/>
          </a:xfrm>
        </p:spPr>
        <p:txBody>
          <a:bodyPr/>
          <a:lstStyle/>
          <a:p>
            <a:pPr algn="r" rtl="1"/>
            <a:r>
              <a:rPr lang="ar-IQ" b="1" u="sng" dirty="0">
                <a:solidFill>
                  <a:srgbClr val="0070C0"/>
                </a:solidFill>
              </a:rPr>
              <a:t>الخوارزمية للشكل الأول :</a:t>
            </a:r>
            <a:endParaRPr lang="en-US" b="1" u="sng" dirty="0">
              <a:solidFill>
                <a:srgbClr val="0070C0"/>
              </a:solidFill>
            </a:endParaRPr>
          </a:p>
          <a:p>
            <a:pPr algn="r" rtl="1"/>
            <a:r>
              <a:rPr lang="ar-IQ" dirty="0"/>
              <a:t>1) أعط قيمة أولية للعداد </a:t>
            </a:r>
            <a:r>
              <a:rPr lang="en-US" dirty="0" err="1"/>
              <a:t>i</a:t>
            </a:r>
            <a:r>
              <a:rPr lang="en-US" dirty="0"/>
              <a:t>=1</a:t>
            </a:r>
            <a:r>
              <a:rPr lang="ar-IQ" dirty="0"/>
              <a:t>.</a:t>
            </a:r>
            <a:endParaRPr lang="en-US" dirty="0"/>
          </a:p>
          <a:p>
            <a:pPr algn="r" rtl="1"/>
            <a:r>
              <a:rPr lang="ar-IQ" dirty="0" smtClean="0"/>
              <a:t>2)أتم الإجراءات </a:t>
            </a:r>
            <a:r>
              <a:rPr lang="ar-IQ" dirty="0"/>
              <a:t>المطلوب أعادتها.</a:t>
            </a:r>
            <a:endParaRPr lang="en-US" dirty="0"/>
          </a:p>
          <a:p>
            <a:pPr algn="r" rtl="1"/>
            <a:r>
              <a:rPr lang="ar-IQ" dirty="0"/>
              <a:t>3)أتخذ قرار : هل أن قيمة </a:t>
            </a:r>
            <a:r>
              <a:rPr lang="en-US" b="1" dirty="0" err="1"/>
              <a:t>i≥N</a:t>
            </a:r>
            <a:r>
              <a:rPr lang="ar-IQ" dirty="0"/>
              <a:t> ؟ إذا كان الجواب نعم فانتقل </a:t>
            </a:r>
            <a:endParaRPr lang="ar-IQ" dirty="0" smtClean="0"/>
          </a:p>
          <a:p>
            <a:pPr algn="r" rtl="1"/>
            <a:r>
              <a:rPr lang="ar-IQ" dirty="0" smtClean="0"/>
              <a:t>إلى </a:t>
            </a:r>
            <a:r>
              <a:rPr lang="ar-IQ" dirty="0"/>
              <a:t>الخطوة (5) وإلا فاذهب إلى الخطوة (4). </a:t>
            </a:r>
            <a:endParaRPr lang="en-US" dirty="0"/>
          </a:p>
          <a:p>
            <a:pPr algn="r" rtl="1"/>
            <a:r>
              <a:rPr lang="ar-IQ" dirty="0"/>
              <a:t>4)زد العداد </a:t>
            </a:r>
            <a:r>
              <a:rPr lang="en-US" dirty="0" err="1"/>
              <a:t>i</a:t>
            </a:r>
            <a:r>
              <a:rPr lang="ar-IQ" dirty="0"/>
              <a:t> بمقدار  </a:t>
            </a:r>
            <a:r>
              <a:rPr lang="en-US" dirty="0" err="1"/>
              <a:t>i</a:t>
            </a:r>
            <a:r>
              <a:rPr lang="en-US" dirty="0"/>
              <a:t>=</a:t>
            </a:r>
            <a:r>
              <a:rPr lang="en-US" dirty="0" err="1"/>
              <a:t>i</a:t>
            </a:r>
            <a:r>
              <a:rPr lang="en-US" dirty="0"/>
              <a:t>+ ∆</a:t>
            </a:r>
            <a:r>
              <a:rPr lang="ar-IQ" dirty="0"/>
              <a:t> ثم عد إلى الخطوة 2.</a:t>
            </a:r>
            <a:endParaRPr lang="en-US" dirty="0"/>
          </a:p>
          <a:p>
            <a:pPr algn="r" rtl="1"/>
            <a:r>
              <a:rPr lang="ar-IQ" dirty="0"/>
              <a:t>5) أكمل الإجراءات الاحقه بتنفيذ البرنامج.</a:t>
            </a:r>
            <a:endParaRPr lang="en-US" dirty="0"/>
          </a:p>
          <a:p>
            <a:pPr algn="r"/>
            <a:endParaRPr lang="en-US" dirty="0"/>
          </a:p>
        </p:txBody>
      </p:sp>
      <p:grpSp>
        <p:nvGrpSpPr>
          <p:cNvPr id="4" name="مجموعة 3"/>
          <p:cNvGrpSpPr>
            <a:grpSpLocks/>
          </p:cNvGrpSpPr>
          <p:nvPr/>
        </p:nvGrpSpPr>
        <p:grpSpPr bwMode="auto">
          <a:xfrm>
            <a:off x="1009625" y="1799298"/>
            <a:ext cx="3940810" cy="4047086"/>
            <a:chOff x="5254" y="1666"/>
            <a:chExt cx="4466" cy="5714"/>
          </a:xfrm>
        </p:grpSpPr>
        <p:sp>
          <p:nvSpPr>
            <p:cNvPr id="5" name="Text Box 396"/>
            <p:cNvSpPr txBox="1">
              <a:spLocks noChangeArrowheads="1"/>
            </p:cNvSpPr>
            <p:nvPr/>
          </p:nvSpPr>
          <p:spPr bwMode="auto">
            <a:xfrm>
              <a:off x="9090" y="2191"/>
              <a:ext cx="63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400" b="1">
                  <a:effectLst/>
                  <a:latin typeface="Times New Roman" panose="02020603050405020304" pitchFamily="18" charset="0"/>
                  <a:ea typeface="SimSun" panose="02010600030101010101" pitchFamily="2" charset="-122"/>
                  <a:cs typeface="Cambria Math" panose="02040503050406030204" pitchFamily="18" charset="0"/>
                </a:rPr>
                <a:t>①</a:t>
              </a:r>
              <a:endParaRPr lang="en-US" sz="1200">
                <a:effectLst/>
                <a:latin typeface="Times New Roman" panose="02020603050405020304" pitchFamily="18" charset="0"/>
                <a:ea typeface="Times New Roman" panose="02020603050405020304" pitchFamily="18" charset="0"/>
              </a:endParaRPr>
            </a:p>
          </p:txBody>
        </p:sp>
        <p:sp>
          <p:nvSpPr>
            <p:cNvPr id="6" name="Text Box 397"/>
            <p:cNvSpPr txBox="1">
              <a:spLocks noChangeArrowheads="1"/>
            </p:cNvSpPr>
            <p:nvPr/>
          </p:nvSpPr>
          <p:spPr bwMode="auto">
            <a:xfrm>
              <a:off x="9079" y="3795"/>
              <a:ext cx="63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400" b="1">
                  <a:effectLst/>
                  <a:latin typeface="SimSun" panose="02010600030101010101" pitchFamily="2" charset="-122"/>
                  <a:ea typeface="SimSun" panose="02010600030101010101" pitchFamily="2" charset="-122"/>
                  <a:cs typeface="Cambria Math" panose="02040503050406030204" pitchFamily="18" charset="0"/>
                </a:rPr>
                <a:t>②</a:t>
              </a:r>
              <a:endParaRPr lang="en-US" sz="1200">
                <a:effectLst/>
                <a:latin typeface="Times New Roman" panose="02020603050405020304" pitchFamily="18" charset="0"/>
                <a:ea typeface="Times New Roman" panose="02020603050405020304" pitchFamily="18" charset="0"/>
              </a:endParaRPr>
            </a:p>
          </p:txBody>
        </p:sp>
        <p:sp>
          <p:nvSpPr>
            <p:cNvPr id="7" name="Text Box 398"/>
            <p:cNvSpPr txBox="1">
              <a:spLocks noChangeArrowheads="1"/>
            </p:cNvSpPr>
            <p:nvPr/>
          </p:nvSpPr>
          <p:spPr bwMode="auto">
            <a:xfrm>
              <a:off x="9049" y="5550"/>
              <a:ext cx="63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400" b="1">
                  <a:effectLst/>
                  <a:latin typeface="SimSun" panose="02010600030101010101" pitchFamily="2" charset="-122"/>
                  <a:ea typeface="SimSun" panose="02010600030101010101" pitchFamily="2" charset="-122"/>
                  <a:cs typeface="Cambria Math" panose="02040503050406030204" pitchFamily="18" charset="0"/>
                </a:rPr>
                <a:t>③</a:t>
              </a:r>
              <a:endParaRPr lang="en-US" sz="1200">
                <a:effectLst/>
                <a:latin typeface="Times New Roman" panose="02020603050405020304" pitchFamily="18" charset="0"/>
                <a:ea typeface="Times New Roman" panose="02020603050405020304" pitchFamily="18" charset="0"/>
              </a:endParaRPr>
            </a:p>
          </p:txBody>
        </p:sp>
        <p:cxnSp>
          <p:nvCxnSpPr>
            <p:cNvPr id="8" name="AutoShape 399"/>
            <p:cNvCxnSpPr>
              <a:cxnSpLocks noChangeShapeType="1"/>
            </p:cNvCxnSpPr>
            <p:nvPr/>
          </p:nvCxnSpPr>
          <p:spPr bwMode="auto">
            <a:xfrm>
              <a:off x="6609" y="4231"/>
              <a:ext cx="0" cy="1575"/>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cxnSp>
        <p:cxnSp>
          <p:nvCxnSpPr>
            <p:cNvPr id="9" name="AutoShape 400"/>
            <p:cNvCxnSpPr>
              <a:cxnSpLocks noChangeShapeType="1"/>
            </p:cNvCxnSpPr>
            <p:nvPr/>
          </p:nvCxnSpPr>
          <p:spPr bwMode="auto">
            <a:xfrm>
              <a:off x="6639" y="2933"/>
              <a:ext cx="1" cy="743"/>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cxnSp>
        <p:cxnSp>
          <p:nvCxnSpPr>
            <p:cNvPr id="10" name="AutoShape 401"/>
            <p:cNvCxnSpPr>
              <a:cxnSpLocks noChangeShapeType="1"/>
            </p:cNvCxnSpPr>
            <p:nvPr/>
          </p:nvCxnSpPr>
          <p:spPr bwMode="auto">
            <a:xfrm>
              <a:off x="8409" y="1666"/>
              <a:ext cx="15" cy="5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Rectangle 402"/>
            <p:cNvSpPr>
              <a:spLocks noChangeArrowheads="1"/>
            </p:cNvSpPr>
            <p:nvPr/>
          </p:nvSpPr>
          <p:spPr bwMode="auto">
            <a:xfrm>
              <a:off x="7734" y="2191"/>
              <a:ext cx="1335" cy="5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rtl="1">
                <a:spcBef>
                  <a:spcPts val="0"/>
                </a:spcBef>
                <a:spcAft>
                  <a:spcPts val="0"/>
                </a:spcAft>
              </a:pPr>
              <a:r>
                <a:rPr lang="en-US" sz="1400" b="1">
                  <a:effectLst/>
                  <a:latin typeface="Times New Roman" panose="02020603050405020304" pitchFamily="18" charset="0"/>
                  <a:ea typeface="Times New Roman" panose="02020603050405020304" pitchFamily="18" charset="0"/>
                </a:rPr>
                <a:t>i=1</a:t>
              </a:r>
              <a:endParaRPr lang="en-US" sz="1200">
                <a:effectLst/>
                <a:latin typeface="Times New Roman" panose="02020603050405020304" pitchFamily="18" charset="0"/>
                <a:ea typeface="Times New Roman" panose="02020603050405020304" pitchFamily="18" charset="0"/>
              </a:endParaRPr>
            </a:p>
            <a:p>
              <a:pPr marL="0" marR="0" algn="ctr" rtl="1">
                <a:spcBef>
                  <a:spcPts val="0"/>
                </a:spcBef>
                <a:spcAft>
                  <a:spcPts val="0"/>
                </a:spcAft>
              </a:pPr>
              <a:r>
                <a:rPr lang="en-US" sz="1200">
                  <a:effectLst/>
                  <a:latin typeface="Times New Roman" panose="02020603050405020304" pitchFamily="18" charset="0"/>
                  <a:ea typeface="Times New Roman" panose="02020603050405020304" pitchFamily="18" charset="0"/>
                </a:rPr>
                <a:t> </a:t>
              </a:r>
            </a:p>
          </p:txBody>
        </p:sp>
        <p:cxnSp>
          <p:nvCxnSpPr>
            <p:cNvPr id="12" name="AutoShape 403"/>
            <p:cNvCxnSpPr>
              <a:cxnSpLocks noChangeShapeType="1"/>
            </p:cNvCxnSpPr>
            <p:nvPr/>
          </p:nvCxnSpPr>
          <p:spPr bwMode="auto">
            <a:xfrm>
              <a:off x="8394" y="2731"/>
              <a:ext cx="15" cy="5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 name="Rectangle 404"/>
            <p:cNvSpPr>
              <a:spLocks noChangeArrowheads="1"/>
            </p:cNvSpPr>
            <p:nvPr/>
          </p:nvSpPr>
          <p:spPr bwMode="auto">
            <a:xfrm>
              <a:off x="7734" y="3256"/>
              <a:ext cx="1335" cy="153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rtl="1">
                <a:spcBef>
                  <a:spcPts val="0"/>
                </a:spcBef>
                <a:spcAft>
                  <a:spcPts val="0"/>
                </a:spcAft>
              </a:pPr>
              <a:r>
                <a:rPr lang="ar-IQ" sz="12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gn="ctr" rtl="1">
                <a:spcBef>
                  <a:spcPts val="0"/>
                </a:spcBef>
                <a:spcAft>
                  <a:spcPts val="0"/>
                </a:spcAft>
              </a:pPr>
              <a:r>
                <a:rPr lang="ar-IQ" sz="1200" b="1">
                  <a:effectLst/>
                  <a:latin typeface="Times New Roman" panose="02020603050405020304" pitchFamily="18" charset="0"/>
                  <a:ea typeface="Times New Roman" panose="02020603050405020304" pitchFamily="18" charset="0"/>
                </a:rPr>
                <a:t>العملية</a:t>
              </a:r>
              <a:endParaRPr lang="en-US" sz="1200">
                <a:effectLst/>
                <a:latin typeface="Times New Roman" panose="02020603050405020304" pitchFamily="18" charset="0"/>
                <a:ea typeface="Times New Roman" panose="02020603050405020304" pitchFamily="18" charset="0"/>
              </a:endParaRPr>
            </a:p>
            <a:p>
              <a:pPr marL="0" marR="0" algn="ctr" rtl="1">
                <a:spcBef>
                  <a:spcPts val="0"/>
                </a:spcBef>
                <a:spcAft>
                  <a:spcPts val="0"/>
                </a:spcAft>
              </a:pPr>
              <a:r>
                <a:rPr lang="ar-IQ" sz="1200" b="1">
                  <a:effectLst/>
                  <a:latin typeface="Times New Roman" panose="02020603050405020304" pitchFamily="18" charset="0"/>
                  <a:ea typeface="Times New Roman" panose="02020603050405020304" pitchFamily="18" charset="0"/>
                </a:rPr>
                <a:t>التي</a:t>
              </a:r>
              <a:endParaRPr lang="en-US" sz="1200">
                <a:effectLst/>
                <a:latin typeface="Times New Roman" panose="02020603050405020304" pitchFamily="18" charset="0"/>
                <a:ea typeface="Times New Roman" panose="02020603050405020304" pitchFamily="18" charset="0"/>
              </a:endParaRPr>
            </a:p>
            <a:p>
              <a:pPr marL="0" marR="0" algn="ctr" rtl="1">
                <a:spcBef>
                  <a:spcPts val="0"/>
                </a:spcBef>
                <a:spcAft>
                  <a:spcPts val="0"/>
                </a:spcAft>
              </a:pPr>
              <a:r>
                <a:rPr lang="ar-IQ" sz="1200" b="1">
                  <a:effectLst/>
                  <a:latin typeface="Times New Roman" panose="02020603050405020304" pitchFamily="18" charset="0"/>
                  <a:ea typeface="Times New Roman" panose="02020603050405020304" pitchFamily="18" charset="0"/>
                </a:rPr>
                <a:t>ستعاد</a:t>
              </a:r>
              <a:endParaRPr lang="en-US" sz="1200">
                <a:effectLst/>
                <a:latin typeface="Times New Roman" panose="02020603050405020304" pitchFamily="18" charset="0"/>
                <a:ea typeface="Times New Roman" panose="02020603050405020304" pitchFamily="18" charset="0"/>
              </a:endParaRPr>
            </a:p>
          </p:txBody>
        </p:sp>
        <p:cxnSp>
          <p:nvCxnSpPr>
            <p:cNvPr id="14" name="AutoShape 405"/>
            <p:cNvCxnSpPr>
              <a:cxnSpLocks noChangeShapeType="1"/>
            </p:cNvCxnSpPr>
            <p:nvPr/>
          </p:nvCxnSpPr>
          <p:spPr bwMode="auto">
            <a:xfrm>
              <a:off x="8409" y="4786"/>
              <a:ext cx="0" cy="3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AutoShape 406"/>
            <p:cNvSpPr>
              <a:spLocks noChangeArrowheads="1"/>
            </p:cNvSpPr>
            <p:nvPr/>
          </p:nvSpPr>
          <p:spPr bwMode="auto">
            <a:xfrm>
              <a:off x="7794" y="5146"/>
              <a:ext cx="1260" cy="1335"/>
            </a:xfrm>
            <a:prstGeom prst="diamond">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panose="02020603050405020304" pitchFamily="18" charset="0"/>
                  <a:ea typeface="Times New Roman" panose="02020603050405020304" pitchFamily="18" charset="0"/>
                </a:rPr>
                <a:t>i</a:t>
              </a:r>
              <a:r>
                <a:rPr lang="en-US" sz="1400" b="1">
                  <a:effectLst/>
                  <a:latin typeface="Times New Roman" panose="02020603050405020304" pitchFamily="18" charset="0"/>
                  <a:ea typeface="Times New Roman" panose="02020603050405020304" pitchFamily="18" charset="0"/>
                  <a:cs typeface="Calibri" panose="020F0502020204030204" pitchFamily="34" charset="0"/>
                </a:rPr>
                <a:t>≥</a:t>
              </a:r>
              <a:r>
                <a:rPr lang="en-US" sz="1400" b="1">
                  <a:effectLst/>
                  <a:latin typeface="Times New Roman" panose="02020603050405020304" pitchFamily="18" charset="0"/>
                  <a:ea typeface="Times New Roman" panose="02020603050405020304" pitchFamily="18" charset="0"/>
                </a:rPr>
                <a:t>N</a:t>
              </a:r>
              <a:endParaRPr lang="en-US" sz="1200">
                <a:effectLst/>
                <a:latin typeface="Times New Roman" panose="02020603050405020304" pitchFamily="18" charset="0"/>
                <a:ea typeface="Times New Roman" panose="02020603050405020304" pitchFamily="18" charset="0"/>
              </a:endParaRPr>
            </a:p>
          </p:txBody>
        </p:sp>
        <p:cxnSp>
          <p:nvCxnSpPr>
            <p:cNvPr id="16" name="AutoShape 407"/>
            <p:cNvCxnSpPr>
              <a:cxnSpLocks noChangeShapeType="1"/>
            </p:cNvCxnSpPr>
            <p:nvPr/>
          </p:nvCxnSpPr>
          <p:spPr bwMode="auto">
            <a:xfrm>
              <a:off x="8424" y="6481"/>
              <a:ext cx="0" cy="4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AutoShape 408"/>
            <p:cNvCxnSpPr>
              <a:cxnSpLocks noChangeShapeType="1"/>
            </p:cNvCxnSpPr>
            <p:nvPr/>
          </p:nvCxnSpPr>
          <p:spPr bwMode="auto">
            <a:xfrm flipH="1" flipV="1">
              <a:off x="6609" y="5806"/>
              <a:ext cx="1185"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 name="Rectangle 409"/>
            <p:cNvSpPr>
              <a:spLocks noChangeArrowheads="1"/>
            </p:cNvSpPr>
            <p:nvPr/>
          </p:nvSpPr>
          <p:spPr bwMode="auto">
            <a:xfrm>
              <a:off x="5934" y="3691"/>
              <a:ext cx="1335" cy="5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rtl="1">
                <a:spcBef>
                  <a:spcPts val="0"/>
                </a:spcBef>
                <a:spcAft>
                  <a:spcPts val="0"/>
                </a:spcAft>
              </a:pPr>
              <a:r>
                <a:rPr lang="en-US" sz="1400" b="1">
                  <a:effectLst/>
                  <a:latin typeface="Times New Roman" panose="02020603050405020304" pitchFamily="18" charset="0"/>
                  <a:ea typeface="Times New Roman" panose="02020603050405020304" pitchFamily="18" charset="0"/>
                </a:rPr>
                <a:t>i=i+</a:t>
              </a:r>
              <a:r>
                <a:rPr lang="en-US" sz="1400" b="1">
                  <a:effectLst/>
                  <a:latin typeface="Arial" panose="020B0604020202020204" pitchFamily="34"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p>
              <a:pPr marL="0" marR="0" algn="ctr" rtl="1">
                <a:spcBef>
                  <a:spcPts val="0"/>
                </a:spcBef>
                <a:spcAft>
                  <a:spcPts val="0"/>
                </a:spcAft>
              </a:pPr>
              <a:r>
                <a:rPr lang="en-US" sz="1200">
                  <a:effectLst/>
                  <a:latin typeface="Times New Roman" panose="02020603050405020304" pitchFamily="18" charset="0"/>
                  <a:ea typeface="Times New Roman" panose="02020603050405020304" pitchFamily="18" charset="0"/>
                </a:rPr>
                <a:t> </a:t>
              </a:r>
            </a:p>
          </p:txBody>
        </p:sp>
        <p:cxnSp>
          <p:nvCxnSpPr>
            <p:cNvPr id="19" name="AutoShape 410"/>
            <p:cNvCxnSpPr>
              <a:cxnSpLocks noChangeShapeType="1"/>
            </p:cNvCxnSpPr>
            <p:nvPr/>
          </p:nvCxnSpPr>
          <p:spPr bwMode="auto">
            <a:xfrm>
              <a:off x="6640" y="2933"/>
              <a:ext cx="1769"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411"/>
            <p:cNvSpPr txBox="1">
              <a:spLocks noChangeArrowheads="1"/>
            </p:cNvSpPr>
            <p:nvPr/>
          </p:nvSpPr>
          <p:spPr bwMode="auto">
            <a:xfrm>
              <a:off x="5254" y="3744"/>
              <a:ext cx="63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400" b="1">
                  <a:effectLst/>
                  <a:latin typeface="SimSun" panose="02010600030101010101" pitchFamily="2" charset="-122"/>
                  <a:ea typeface="SimSun" panose="02010600030101010101" pitchFamily="2" charset="-122"/>
                  <a:cs typeface="Cambria Math" panose="02040503050406030204" pitchFamily="18" charset="0"/>
                </a:rPr>
                <a:t>④</a:t>
              </a:r>
              <a:endParaRPr lang="en-US" sz="1200">
                <a:effectLst/>
                <a:latin typeface="Times New Roman" panose="02020603050405020304" pitchFamily="18" charset="0"/>
                <a:ea typeface="Times New Roman" panose="02020603050405020304" pitchFamily="18" charset="0"/>
              </a:endParaRPr>
            </a:p>
          </p:txBody>
        </p:sp>
        <p:sp>
          <p:nvSpPr>
            <p:cNvPr id="21" name="Text Box 412"/>
            <p:cNvSpPr txBox="1">
              <a:spLocks noChangeArrowheads="1"/>
            </p:cNvSpPr>
            <p:nvPr/>
          </p:nvSpPr>
          <p:spPr bwMode="auto">
            <a:xfrm>
              <a:off x="8110" y="6893"/>
              <a:ext cx="63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400" b="1">
                  <a:effectLst/>
                  <a:latin typeface="SimSun" panose="02010600030101010101" pitchFamily="2" charset="-122"/>
                  <a:ea typeface="SimSun" panose="02010600030101010101" pitchFamily="2" charset="-122"/>
                  <a:cs typeface="Cambria Math" panose="02040503050406030204" pitchFamily="18" charset="0"/>
                </a:rPr>
                <a:t>⑤</a:t>
              </a:r>
              <a:endParaRPr lang="en-US"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38775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additive="base">
                                        <p:cTn id="5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1097280" y="1737360"/>
            <a:ext cx="10058400" cy="4023360"/>
          </a:xfrm>
        </p:spPr>
        <p:txBody>
          <a:bodyPr/>
          <a:lstStyle/>
          <a:p>
            <a:pPr algn="r" rtl="1"/>
            <a:r>
              <a:rPr lang="ar-IQ" b="1" u="sng" dirty="0">
                <a:solidFill>
                  <a:srgbClr val="0070C0"/>
                </a:solidFill>
              </a:rPr>
              <a:t>الخوارزمية للشكل الثاني :</a:t>
            </a:r>
            <a:endParaRPr lang="en-US" b="1" u="sng" dirty="0">
              <a:solidFill>
                <a:srgbClr val="0070C0"/>
              </a:solidFill>
            </a:endParaRPr>
          </a:p>
          <a:p>
            <a:pPr algn="r" rtl="1"/>
            <a:r>
              <a:rPr lang="ar-IQ" dirty="0"/>
              <a:t>1) أفتح دوارة للعداد </a:t>
            </a:r>
            <a:r>
              <a:rPr lang="en-US" dirty="0" err="1"/>
              <a:t>i</a:t>
            </a:r>
            <a:r>
              <a:rPr lang="ar-IQ" dirty="0"/>
              <a:t> بقيمة أولية 1 ونهائية بمقدار </a:t>
            </a:r>
            <a:r>
              <a:rPr lang="en-US" dirty="0"/>
              <a:t> N</a:t>
            </a:r>
            <a:r>
              <a:rPr lang="ar-IQ" dirty="0"/>
              <a:t>وزيادة بمقدار </a:t>
            </a:r>
            <a:r>
              <a:rPr lang="en-US" dirty="0"/>
              <a:t>∆</a:t>
            </a:r>
            <a:r>
              <a:rPr lang="ar-IQ" dirty="0"/>
              <a:t> كل مره.</a:t>
            </a:r>
            <a:endParaRPr lang="en-US" dirty="0"/>
          </a:p>
          <a:p>
            <a:pPr algn="r" rtl="1"/>
            <a:r>
              <a:rPr lang="ar-IQ" dirty="0"/>
              <a:t>2)أتم الإجراءات المطلوب أعادتها.</a:t>
            </a:r>
            <a:endParaRPr lang="en-US" dirty="0"/>
          </a:p>
          <a:p>
            <a:pPr algn="r" rtl="1"/>
            <a:r>
              <a:rPr lang="ar-IQ" dirty="0"/>
              <a:t>3) عد إلى الخطوة رقم 1 في كل مرة تكرار لحين وصول العداد لقيمته النهائية.</a:t>
            </a:r>
            <a:endParaRPr lang="en-US" dirty="0"/>
          </a:p>
          <a:p>
            <a:pPr algn="r"/>
            <a:endParaRPr lang="en-US" dirty="0"/>
          </a:p>
        </p:txBody>
      </p:sp>
      <p:grpSp>
        <p:nvGrpSpPr>
          <p:cNvPr id="4" name="مجموعة 3"/>
          <p:cNvGrpSpPr>
            <a:grpSpLocks/>
          </p:cNvGrpSpPr>
          <p:nvPr/>
        </p:nvGrpSpPr>
        <p:grpSpPr bwMode="auto">
          <a:xfrm>
            <a:off x="894925" y="2010679"/>
            <a:ext cx="3411538" cy="3476722"/>
            <a:chOff x="1224" y="1666"/>
            <a:chExt cx="3970" cy="4702"/>
          </a:xfrm>
        </p:grpSpPr>
        <p:grpSp>
          <p:nvGrpSpPr>
            <p:cNvPr id="5" name="Group 414"/>
            <p:cNvGrpSpPr>
              <a:grpSpLocks/>
            </p:cNvGrpSpPr>
            <p:nvPr/>
          </p:nvGrpSpPr>
          <p:grpSpPr bwMode="auto">
            <a:xfrm>
              <a:off x="1224" y="1666"/>
              <a:ext cx="3435" cy="4702"/>
              <a:chOff x="1224" y="1666"/>
              <a:chExt cx="3435" cy="4702"/>
            </a:xfrm>
          </p:grpSpPr>
          <p:sp>
            <p:nvSpPr>
              <p:cNvPr id="9" name="AutoShape 415"/>
              <p:cNvSpPr>
                <a:spLocks noChangeArrowheads="1"/>
              </p:cNvSpPr>
              <p:nvPr/>
            </p:nvSpPr>
            <p:spPr bwMode="auto">
              <a:xfrm>
                <a:off x="2649" y="2116"/>
                <a:ext cx="2010" cy="787"/>
              </a:xfrm>
              <a:prstGeom prst="flowChartPreparation">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0" name="Text Box 416"/>
              <p:cNvSpPr txBox="1">
                <a:spLocks noChangeArrowheads="1"/>
              </p:cNvSpPr>
              <p:nvPr/>
            </p:nvSpPr>
            <p:spPr bwMode="auto">
              <a:xfrm>
                <a:off x="2892" y="2259"/>
                <a:ext cx="1407"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panose="02020603050405020304" pitchFamily="18" charset="0"/>
                    <a:ea typeface="Times New Roman" panose="02020603050405020304" pitchFamily="18" charset="0"/>
                  </a:rPr>
                  <a:t>i=1,N,</a:t>
                </a:r>
                <a:r>
                  <a:rPr lang="en-US" sz="1400" b="1">
                    <a:effectLst/>
                    <a:latin typeface="Arial" panose="020B0604020202020204" pitchFamily="34"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p:txBody>
          </p:sp>
          <p:cxnSp>
            <p:nvCxnSpPr>
              <p:cNvPr id="11" name="AutoShape 417"/>
              <p:cNvCxnSpPr>
                <a:cxnSpLocks noChangeShapeType="1"/>
              </p:cNvCxnSpPr>
              <p:nvPr/>
            </p:nvCxnSpPr>
            <p:spPr bwMode="auto">
              <a:xfrm>
                <a:off x="3654" y="1666"/>
                <a:ext cx="15" cy="4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AutoShape 418"/>
              <p:cNvCxnSpPr>
                <a:cxnSpLocks noChangeShapeType="1"/>
              </p:cNvCxnSpPr>
              <p:nvPr/>
            </p:nvCxnSpPr>
            <p:spPr bwMode="auto">
              <a:xfrm>
                <a:off x="3684" y="2896"/>
                <a:ext cx="15" cy="59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 name="Rectangle 419"/>
              <p:cNvSpPr>
                <a:spLocks noChangeArrowheads="1"/>
              </p:cNvSpPr>
              <p:nvPr/>
            </p:nvSpPr>
            <p:spPr bwMode="auto">
              <a:xfrm>
                <a:off x="2832" y="3473"/>
                <a:ext cx="1692" cy="13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rtl="1">
                  <a:spcBef>
                    <a:spcPts val="0"/>
                  </a:spcBef>
                  <a:spcAft>
                    <a:spcPts val="0"/>
                  </a:spcAft>
                </a:pPr>
                <a:r>
                  <a:rPr lang="ar-IQ" sz="7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gn="ctr" rtl="1">
                  <a:spcBef>
                    <a:spcPts val="0"/>
                  </a:spcBef>
                  <a:spcAft>
                    <a:spcPts val="0"/>
                  </a:spcAft>
                </a:pPr>
                <a:r>
                  <a:rPr lang="ar-IQ" sz="1400" b="1">
                    <a:effectLst/>
                    <a:latin typeface="Times New Roman" panose="02020603050405020304" pitchFamily="18" charset="0"/>
                    <a:ea typeface="Times New Roman" panose="02020603050405020304" pitchFamily="18" charset="0"/>
                  </a:rPr>
                  <a:t>العملية </a:t>
                </a:r>
                <a:endParaRPr lang="en-US" sz="1200">
                  <a:effectLst/>
                  <a:latin typeface="Times New Roman" panose="02020603050405020304" pitchFamily="18" charset="0"/>
                  <a:ea typeface="Times New Roman" panose="02020603050405020304" pitchFamily="18" charset="0"/>
                </a:endParaRPr>
              </a:p>
              <a:p>
                <a:pPr marL="0" marR="0" algn="ctr" rtl="1">
                  <a:spcBef>
                    <a:spcPts val="0"/>
                  </a:spcBef>
                  <a:spcAft>
                    <a:spcPts val="0"/>
                  </a:spcAft>
                </a:pPr>
                <a:r>
                  <a:rPr lang="ar-IQ" sz="1400" b="1">
                    <a:effectLst/>
                    <a:latin typeface="Times New Roman" panose="02020603050405020304" pitchFamily="18" charset="0"/>
                    <a:ea typeface="Times New Roman" panose="02020603050405020304" pitchFamily="18" charset="0"/>
                  </a:rPr>
                  <a:t>التي</a:t>
                </a:r>
                <a:endParaRPr lang="en-US" sz="1200">
                  <a:effectLst/>
                  <a:latin typeface="Times New Roman" panose="02020603050405020304" pitchFamily="18" charset="0"/>
                  <a:ea typeface="Times New Roman" panose="02020603050405020304" pitchFamily="18" charset="0"/>
                </a:endParaRPr>
              </a:p>
              <a:p>
                <a:pPr marL="0" marR="0" algn="ctr" rtl="1">
                  <a:spcBef>
                    <a:spcPts val="0"/>
                  </a:spcBef>
                  <a:spcAft>
                    <a:spcPts val="0"/>
                  </a:spcAft>
                </a:pPr>
                <a:r>
                  <a:rPr lang="ar-IQ" sz="1400" b="1">
                    <a:effectLst/>
                    <a:latin typeface="Times New Roman" panose="02020603050405020304" pitchFamily="18" charset="0"/>
                    <a:ea typeface="Times New Roman" panose="02020603050405020304" pitchFamily="18" charset="0"/>
                  </a:rPr>
                  <a:t> ستعاد</a:t>
                </a:r>
                <a:endParaRPr lang="en-US" sz="1200">
                  <a:effectLst/>
                  <a:latin typeface="Times New Roman" panose="02020603050405020304" pitchFamily="18" charset="0"/>
                  <a:ea typeface="Times New Roman" panose="02020603050405020304" pitchFamily="18" charset="0"/>
                </a:endParaRPr>
              </a:p>
            </p:txBody>
          </p:sp>
          <p:cxnSp>
            <p:nvCxnSpPr>
              <p:cNvPr id="14" name="AutoShape 420"/>
              <p:cNvCxnSpPr>
                <a:cxnSpLocks noChangeShapeType="1"/>
              </p:cNvCxnSpPr>
              <p:nvPr/>
            </p:nvCxnSpPr>
            <p:spPr bwMode="auto">
              <a:xfrm>
                <a:off x="3699" y="4786"/>
                <a:ext cx="15" cy="48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AutoShape 421"/>
              <p:cNvSpPr>
                <a:spLocks noChangeArrowheads="1"/>
              </p:cNvSpPr>
              <p:nvPr/>
            </p:nvSpPr>
            <p:spPr bwMode="auto">
              <a:xfrm>
                <a:off x="3414" y="5273"/>
                <a:ext cx="615" cy="60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p:txBody>
          </p:sp>
          <p:sp>
            <p:nvSpPr>
              <p:cNvPr id="16" name="Text Box 422"/>
              <p:cNvSpPr txBox="1">
                <a:spLocks noChangeArrowheads="1"/>
              </p:cNvSpPr>
              <p:nvPr/>
            </p:nvSpPr>
            <p:spPr bwMode="auto">
              <a:xfrm>
                <a:off x="3264" y="5333"/>
                <a:ext cx="63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panose="02020603050405020304" pitchFamily="18" charset="0"/>
                    <a:ea typeface="Times New Roman" panose="02020603050405020304" pitchFamily="18" charset="0"/>
                  </a:rPr>
                  <a:t>i</a:t>
                </a:r>
                <a:endParaRPr lang="en-US" sz="1200">
                  <a:effectLst/>
                  <a:latin typeface="Times New Roman" panose="02020603050405020304" pitchFamily="18" charset="0"/>
                  <a:ea typeface="Times New Roman" panose="02020603050405020304" pitchFamily="18" charset="0"/>
                </a:endParaRPr>
              </a:p>
            </p:txBody>
          </p:sp>
          <p:cxnSp>
            <p:nvCxnSpPr>
              <p:cNvPr id="17" name="AutoShape 423"/>
              <p:cNvCxnSpPr>
                <a:cxnSpLocks noChangeShapeType="1"/>
              </p:cNvCxnSpPr>
              <p:nvPr/>
            </p:nvCxnSpPr>
            <p:spPr bwMode="auto">
              <a:xfrm>
                <a:off x="3729" y="5881"/>
                <a:ext cx="15" cy="48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424"/>
              <p:cNvCxnSpPr>
                <a:cxnSpLocks noChangeShapeType="1"/>
              </p:cNvCxnSpPr>
              <p:nvPr/>
            </p:nvCxnSpPr>
            <p:spPr bwMode="auto">
              <a:xfrm flipH="1">
                <a:off x="1224" y="5573"/>
                <a:ext cx="2190" cy="1"/>
              </a:xfrm>
              <a:prstGeom prst="straightConnector1">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9" name="AutoShape 425"/>
              <p:cNvCxnSpPr>
                <a:cxnSpLocks noChangeShapeType="1"/>
              </p:cNvCxnSpPr>
              <p:nvPr/>
            </p:nvCxnSpPr>
            <p:spPr bwMode="auto">
              <a:xfrm flipV="1">
                <a:off x="1269" y="2498"/>
                <a:ext cx="1" cy="3075"/>
              </a:xfrm>
              <a:prstGeom prst="straightConnector1">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20" name="AutoShape 426"/>
              <p:cNvCxnSpPr>
                <a:cxnSpLocks noChangeShapeType="1"/>
              </p:cNvCxnSpPr>
              <p:nvPr/>
            </p:nvCxnSpPr>
            <p:spPr bwMode="auto">
              <a:xfrm>
                <a:off x="1269" y="2498"/>
                <a:ext cx="1380" cy="0"/>
              </a:xfrm>
              <a:prstGeom prst="straightConnector1">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grpSp>
        <p:sp>
          <p:nvSpPr>
            <p:cNvPr id="6" name="Text Box 427"/>
            <p:cNvSpPr txBox="1">
              <a:spLocks noChangeArrowheads="1"/>
            </p:cNvSpPr>
            <p:nvPr/>
          </p:nvSpPr>
          <p:spPr bwMode="auto">
            <a:xfrm>
              <a:off x="4564" y="2289"/>
              <a:ext cx="63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400" b="1">
                  <a:effectLst/>
                  <a:latin typeface="SimSun" panose="02010600030101010101" pitchFamily="2" charset="-122"/>
                  <a:ea typeface="SimSun" panose="02010600030101010101" pitchFamily="2" charset="-122"/>
                  <a:cs typeface="Cambria Math" panose="02040503050406030204" pitchFamily="18" charset="0"/>
                </a:rPr>
                <a:t>①</a:t>
              </a:r>
              <a:endParaRPr lang="en-US" sz="1200">
                <a:effectLst/>
                <a:latin typeface="Times New Roman" panose="02020603050405020304" pitchFamily="18" charset="0"/>
                <a:ea typeface="Times New Roman" panose="02020603050405020304" pitchFamily="18" charset="0"/>
              </a:endParaRPr>
            </a:p>
          </p:txBody>
        </p:sp>
        <p:sp>
          <p:nvSpPr>
            <p:cNvPr id="7" name="Text Box 428"/>
            <p:cNvSpPr txBox="1">
              <a:spLocks noChangeArrowheads="1"/>
            </p:cNvSpPr>
            <p:nvPr/>
          </p:nvSpPr>
          <p:spPr bwMode="auto">
            <a:xfrm>
              <a:off x="4459" y="3795"/>
              <a:ext cx="63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400" b="1">
                  <a:effectLst/>
                  <a:latin typeface="SimSun" panose="02010600030101010101" pitchFamily="2" charset="-122"/>
                  <a:ea typeface="SimSun" panose="02010600030101010101" pitchFamily="2" charset="-122"/>
                  <a:cs typeface="Cambria Math" panose="02040503050406030204" pitchFamily="18" charset="0"/>
                </a:rPr>
                <a:t>②</a:t>
              </a:r>
              <a:endParaRPr lang="en-US" sz="1200">
                <a:effectLst/>
                <a:latin typeface="Times New Roman" panose="02020603050405020304" pitchFamily="18" charset="0"/>
                <a:ea typeface="Times New Roman" panose="02020603050405020304" pitchFamily="18" charset="0"/>
              </a:endParaRPr>
            </a:p>
          </p:txBody>
        </p:sp>
        <p:sp>
          <p:nvSpPr>
            <p:cNvPr id="8" name="Text Box 429"/>
            <p:cNvSpPr txBox="1">
              <a:spLocks noChangeArrowheads="1"/>
            </p:cNvSpPr>
            <p:nvPr/>
          </p:nvSpPr>
          <p:spPr bwMode="auto">
            <a:xfrm>
              <a:off x="3949" y="5340"/>
              <a:ext cx="630"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IQ" sz="1400" b="1">
                  <a:effectLst/>
                  <a:latin typeface="SimSun" panose="02010600030101010101" pitchFamily="2" charset="-122"/>
                  <a:ea typeface="SimSun" panose="02010600030101010101" pitchFamily="2" charset="-122"/>
                  <a:cs typeface="Cambria Math" panose="02040503050406030204" pitchFamily="18" charset="0"/>
                </a:rPr>
                <a:t>③</a:t>
              </a:r>
              <a:endParaRPr lang="en-US"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72731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a:r>
              <a:rPr lang="ar-IQ" sz="2400" dirty="0"/>
              <a:t>نلاحظ الفرق بين الشكلين أن الشكل الاصطلاحي للدوران يختصر الخطوات المفصلة بخطوه واحده مجمله حيث تنفذ هذه الخطوات بصورة أوتوماتيكية من قبل الحاسب وهذا يسهل عملية البرمجة ويختصر عدد العمليات في البرنامج ويجنب وقوع الأخطاء.</a:t>
            </a:r>
            <a:endParaRPr lang="en-US" sz="2400" dirty="0"/>
          </a:p>
          <a:p>
            <a:pPr algn="r"/>
            <a:endParaRPr lang="en-US" sz="2400" dirty="0"/>
          </a:p>
        </p:txBody>
      </p:sp>
    </p:spTree>
    <p:extLst>
      <p:ext uri="{BB962C8B-B14F-4D97-AF65-F5344CB8AC3E}">
        <p14:creationId xmlns:p14="http://schemas.microsoft.com/office/powerpoint/2010/main" val="190208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165</TotalTime>
  <Words>368</Words>
  <Application>Microsoft Office PowerPoint</Application>
  <PresentationFormat>شاشة عريضة</PresentationFormat>
  <Paragraphs>75</Paragraphs>
  <Slides>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9</vt:i4>
      </vt:variant>
    </vt:vector>
  </HeadingPairs>
  <TitlesOfParts>
    <vt:vector size="16" baseType="lpstr">
      <vt:lpstr>SimSun</vt:lpstr>
      <vt:lpstr>Arial</vt:lpstr>
      <vt:lpstr>Calibri</vt:lpstr>
      <vt:lpstr>Calibri Light</vt:lpstr>
      <vt:lpstr>Cambria Math</vt:lpstr>
      <vt:lpstr>Times New Roman</vt:lpstr>
      <vt:lpstr>أثر رجعي</vt:lpstr>
      <vt:lpstr>الخوارزميات وخرائط سير العمليات  </vt:lpstr>
      <vt:lpstr>خرائط الدوران البسيط   Simple Loop Flowcharts</vt:lpstr>
      <vt:lpstr>عرض تقديمي في PowerPoint</vt:lpstr>
      <vt:lpstr>عرض تقديمي في PowerPoint</vt:lpstr>
      <vt:lpstr>خرائط الدورانات المتعددة          Muli Loop Flowcharts             </vt:lpstr>
      <vt:lpstr>عرض تقديمي في PowerPoint</vt:lpstr>
      <vt:lpstr>الشكل الاصطلاحي للعدادات   Counters</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TOSHIBA</dc:creator>
  <cp:lastModifiedBy>TOSHIBA</cp:lastModifiedBy>
  <cp:revision>12</cp:revision>
  <dcterms:created xsi:type="dcterms:W3CDTF">2021-02-05T19:41:56Z</dcterms:created>
  <dcterms:modified xsi:type="dcterms:W3CDTF">2021-02-06T18:33:16Z</dcterms:modified>
</cp:coreProperties>
</file>